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9" r:id="rId3"/>
    <p:sldId id="265" r:id="rId4"/>
    <p:sldId id="266" r:id="rId5"/>
    <p:sldId id="272" r:id="rId6"/>
    <p:sldId id="267" r:id="rId7"/>
    <p:sldId id="271" r:id="rId8"/>
    <p:sldId id="273" r:id="rId9"/>
    <p:sldId id="274" r:id="rId10"/>
    <p:sldId id="275" r:id="rId11"/>
    <p:sldId id="280" r:id="rId12"/>
    <p:sldId id="276" r:id="rId13"/>
    <p:sldId id="277" r:id="rId14"/>
    <p:sldId id="278" r:id="rId15"/>
    <p:sldId id="279" r:id="rId16"/>
    <p:sldId id="281" r:id="rId17"/>
    <p:sldId id="264" r:id="rId18"/>
  </p:sldIdLst>
  <p:sldSz cx="5759450" cy="32400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51" autoAdjust="0"/>
    <p:restoredTop sz="68504" autoAdjust="0"/>
  </p:normalViewPr>
  <p:slideViewPr>
    <p:cSldViewPr snapToGrid="0">
      <p:cViewPr varScale="1">
        <p:scale>
          <a:sx n="156" d="100"/>
          <a:sy n="156" d="100"/>
        </p:scale>
        <p:origin x="1104"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2025/11/7</a:t>
            </a:fld>
            <a:endParaRPr lang="zh-CN" altLang="en-US"/>
          </a:p>
        </p:txBody>
      </p:sp>
      <p:sp>
        <p:nvSpPr>
          <p:cNvPr id="4" name="幻灯片图像占位符 3"/>
          <p:cNvSpPr>
            <a:spLocks noGrp="1" noRot="1" noChangeAspect="1"/>
          </p:cNvSpPr>
          <p:nvPr>
            <p:ph type="sldImg" idx="2"/>
          </p:nvPr>
        </p:nvSpPr>
        <p:spPr>
          <a:xfrm>
            <a:off x="685867" y="1143000"/>
            <a:ext cx="5486266"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dirty="0"/>
              <a:t>First, from the line chart, we observe a clear bi-modal fire season at the national scale.</a:t>
            </a:r>
          </a:p>
          <a:p>
            <a:r>
              <a:rPr lang="en-US" altLang="zh-CN" dirty="0"/>
              <a:t>The spring peak in April to June mainly associated with crop preparation </a:t>
            </a:r>
          </a:p>
          <a:p>
            <a:r>
              <a:rPr lang="en-US" altLang="zh-CN" dirty="0"/>
              <a:t>and the autumn peak in Oct to Nove corresponds to straw burning.</a:t>
            </a:r>
          </a:p>
          <a:p>
            <a:endParaRPr lang="en-US" altLang="zh-CN" dirty="0"/>
          </a:p>
          <a:p>
            <a:r>
              <a:rPr lang="en-US" altLang="zh-CN" dirty="0"/>
              <a:t>Next, the heatmap provides additional validation.</a:t>
            </a:r>
          </a:p>
          <a:p>
            <a:r>
              <a:rPr lang="en-US" altLang="zh-CN" dirty="0"/>
              <a:t>indicating a seasonal differences in climate.</a:t>
            </a:r>
          </a:p>
          <a:p>
            <a:endParaRPr lang="en-US" altLang="zh-CN" dirty="0"/>
          </a:p>
          <a:p>
            <a:r>
              <a:rPr lang="en-US" altLang="zh-CN" dirty="0"/>
              <a:t>Finally, the spatial clustering map shows distinct regional fire</a:t>
            </a:r>
            <a:r>
              <a:rPr lang="zh-CN" altLang="en-US" dirty="0"/>
              <a:t> </a:t>
            </a:r>
            <a:r>
              <a:rPr lang="en-US" altLang="zh-CN" dirty="0"/>
              <a:t>situations.</a:t>
            </a:r>
          </a:p>
          <a:p>
            <a:r>
              <a:rPr lang="en-US" altLang="zh-CN" dirty="0"/>
              <a:t>Northern and Northeastern China --are autumn-dominant.</a:t>
            </a:r>
          </a:p>
          <a:p>
            <a:r>
              <a:rPr lang="en-US" altLang="zh-CN" dirty="0"/>
              <a:t>Southern and Southwestern regions are summer or multi-peak patterns,</a:t>
            </a:r>
          </a:p>
          <a:p>
            <a:r>
              <a:rPr lang="en-US" altLang="zh-CN" dirty="0"/>
              <a:t>And in arid regions like Xinjiang, we see an early-spring low peak.</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a:t>Beyond intensity, timing is also distinct.</a:t>
            </a:r>
          </a:p>
          <a:p>
            <a:endParaRPr lang="en-US" altLang="zh-CN"/>
          </a:p>
          <a:p>
            <a:r>
              <a:rPr lang="en-US" altLang="zh-CN"/>
              <a:t>The day-of-year plot shows agricultural fires are highly concentrated in late October, immediately after the harvest season.</a:t>
            </a:r>
          </a:p>
          <a:p>
            <a:r>
              <a:rPr lang="en-US" altLang="zh-CN"/>
              <a:t>In contrast, other fires peak in spring and early summer, driven by forest and grassland ignition patterns.</a:t>
            </a:r>
          </a:p>
          <a:p>
            <a:endParaRPr lang="en-US" altLang="zh-CN"/>
          </a:p>
          <a:p>
            <a:r>
              <a:rPr lang="en-US" altLang="zh-CN"/>
              <a:t>Looking at the monthly chart, about 80% of agricultural fires occur in October, while the non-agricultural class spreads more broadly across the year.</a:t>
            </a:r>
          </a:p>
          <a:p>
            <a:endParaRPr lang="en-US" altLang="zh-CN"/>
          </a:p>
          <a:p>
            <a:r>
              <a:rPr lang="en-US" altLang="zh-CN"/>
              <a:t>This seasonal concentration strongly supports our classification — agricultural fires align with the post-harvest field clearing window, unlike other fires.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a:t>In Challenge 1, we asked whether agricultural fires are major sources of fire intensity.</a:t>
            </a:r>
          </a:p>
          <a:p>
            <a:r>
              <a:rPr lang="en-US" altLang="zh-CN"/>
              <a:t>Using MODIS FRP as an intensity proxy, we find that agricultural fires are numerous but weak.</a:t>
            </a:r>
          </a:p>
          <a:p>
            <a:r>
              <a:rPr lang="en-US" altLang="zh-CN"/>
              <a:t>They account for about 2% of detections but only ~1% of total energy released, and statistical tests confirm their FRP is significantly lower.</a:t>
            </a:r>
          </a:p>
          <a:p>
            <a:r>
              <a:rPr lang="en-US" altLang="zh-CN"/>
              <a:t>This suggests that agricultural burns in Heilongjiang are frequent, small-scale burning events, mainly post-harvest smoke rather than major wildfires.</a:t>
            </a:r>
          </a:p>
          <a:p>
            <a:r>
              <a:rPr lang="en-US" altLang="zh-CN"/>
              <a:t>Policy-wise, this means targeted enforcement in October and known agricultural hotspots is more effective than broad suppression strategies.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a:t>For Challenge 2, we evaluated uncertainty in our classification method.</a:t>
            </a:r>
          </a:p>
          <a:p>
            <a:r>
              <a:rPr lang="en-US" altLang="zh-CN"/>
              <a:t>MODIS’s 1-kilometer resolution may miss small agricultural burns, and cropland maps can mislabel rural settlements, creating false positives.</a:t>
            </a:r>
          </a:p>
          <a:p>
            <a:r>
              <a:rPr lang="en-US" altLang="zh-CN"/>
              <a:t>We also used a fixed harvest calendar, which ignores yearly variation, and FRP captures only peak intensity, so agricultural smoldering fires may appear weaker.</a:t>
            </a:r>
          </a:p>
          <a:p>
            <a:endParaRPr lang="en-US" altLang="zh-CN"/>
          </a:p>
          <a:p>
            <a:r>
              <a:rPr lang="en-US" altLang="zh-CN"/>
              <a:t>Overall, these limitations likely mean we underestimate agricultural burning and intensity.</a:t>
            </a:r>
          </a:p>
          <a:p>
            <a:endParaRPr lang="en-US" altLang="zh-CN"/>
          </a:p>
          <a:p>
            <a:r>
              <a:rPr lang="en-US" altLang="zh-CN"/>
              <a:t>To improve accuracy, we recommend combining MODIS with higher-resolution VIIRS fire detections, using Sentinel-2 cropland masks, adopting dynamic crop phenology calendars, and adding soil-moisture filters.</a:t>
            </a:r>
          </a:p>
          <a:p>
            <a:r>
              <a:rPr lang="en-US" altLang="zh-CN"/>
              <a:t>These upgrades would significantly reduce both spatial and seasonal misclassification and provide more reliable agricultural fire estimates.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dirty="0"/>
              <a:t>In Challenge 3, we focused on the impact of straw burning on air quality in Heilongjiang, and we tried to answer two core questions.</a:t>
            </a:r>
          </a:p>
          <a:p>
            <a:endParaRPr lang="en-US" altLang="zh-CN" dirty="0"/>
          </a:p>
          <a:p>
            <a:r>
              <a:rPr lang="en-US" altLang="zh-CN" dirty="0"/>
              <a:t>Question 1: The Impact of Weather</a:t>
            </a:r>
          </a:p>
          <a:p>
            <a:r>
              <a:rPr lang="en-US" altLang="zh-CN" dirty="0"/>
              <a:t>First question: How does weather affect straw burning?</a:t>
            </a:r>
          </a:p>
          <a:p>
            <a:endParaRPr lang="en-US" altLang="zh-CN" dirty="0"/>
          </a:p>
          <a:p>
            <a:r>
              <a:rPr lang="en-US" altLang="zh-CN" dirty="0"/>
              <a:t>We found that among all meteorological factors, wind speed is decisive. Our data shows a clear pattern: When the wind stops, the pollution stacks up.</a:t>
            </a:r>
          </a:p>
          <a:p>
            <a:endParaRPr lang="en-US" altLang="zh-CN" dirty="0"/>
          </a:p>
          <a:p>
            <a:r>
              <a:rPr lang="en-US" altLang="zh-CN" dirty="0"/>
              <a:t>During low wind speeds, PM2.5 concentrations were nearly 20% higher than during high wind speeds. This confirms that wind is nature's 'natural cleaner' for pollution.</a:t>
            </a:r>
          </a:p>
          <a:p>
            <a:endParaRPr lang="en-US" altLang="zh-CN" dirty="0"/>
          </a:p>
          <a:p>
            <a:r>
              <a:rPr lang="en-US" altLang="zh-CN" dirty="0"/>
              <a:t>Humidity, on the other hand, mainly impacts our satellite detection. Simply put, the drier the weather, the easier it is for satellites to 'see' the fires.</a:t>
            </a:r>
          </a:p>
          <a:p>
            <a:endParaRPr lang="en-US" altLang="zh-CN" dirty="0"/>
          </a:p>
          <a:p>
            <a:r>
              <a:rPr lang="en-US" altLang="zh-CN" dirty="0"/>
              <a:t>So what's the worst-case scenario? It's when it's both dry and still (low wind + low humidity). Under these conditions, PM2.5 concentrations peak, and the risk of pollution accumulation is highest.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dirty="0"/>
              <a:t>Question 2: Linking Pollution to Burning</a:t>
            </a:r>
          </a:p>
          <a:p>
            <a:r>
              <a:rPr lang="en-US" altLang="zh-CN" dirty="0"/>
              <a:t>Second question: How can we be sure that pollution peaks are actually caused by straw burning?</a:t>
            </a:r>
          </a:p>
          <a:p>
            <a:r>
              <a:rPr lang="en-US" altLang="zh-CN" dirty="0"/>
              <a:t>To answer this, we did a two-way investigation: We traced back from pollution peaks to find fires, and we also looked forward from fire outbreaks to see the pollution.</a:t>
            </a:r>
          </a:p>
          <a:p>
            <a:r>
              <a:rPr lang="en-US" altLang="zh-CN" dirty="0"/>
              <a:t>The results were striking. First, let's look at the most polluted days—for example, extreme events where PM2.5 was over 100. We found that over 80% of these extreme pollution events were directly linked to same-day straw burning. This is very strong evidence.</a:t>
            </a:r>
          </a:p>
          <a:p>
            <a:r>
              <a:rPr lang="en-US" altLang="zh-CN" dirty="0"/>
              <a:t>The reverse is also true. On days with the most intense straw burning, the air quality almost half the time worsened immediately, with PM2.5 concentrations spiking by 35%.</a:t>
            </a:r>
          </a:p>
          <a:p>
            <a:r>
              <a:rPr lang="en-US" altLang="zh-CN" dirty="0"/>
              <a:t>We also found a ±3 day time window, which suggests pollution can be immediate, or it can have a lag of a few days.</a:t>
            </a:r>
          </a:p>
          <a:p>
            <a:r>
              <a:rPr lang="en-US" altLang="zh-CN" dirty="0"/>
              <a:t>Conclusion</a:t>
            </a:r>
          </a:p>
          <a:p>
            <a:r>
              <a:rPr lang="en-US" altLang="zh-CN" dirty="0"/>
              <a:t>So our conclusion is clear: First, wind speed is the key factor deciding pollution dispersal. And second, pollution peaks are highly correlated in time with straw burning—and for extreme events, over 80% are caused by it."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a:t>To conclude, our analysis reveals that China’s agricultural burning is highly seasonal, spatially concentrated, and policy-responsive.</a:t>
            </a:r>
          </a:p>
          <a:p>
            <a:r>
              <a:rPr lang="en-US" altLang="zh-CN"/>
              <a:t>Nationwide, fires follow a clear dual-peak pattern linked to planting and harvest cycles. Heilongjiang – the country’s largest grain base – shows textbook agricultural burning: strong April and October peaks, daytime detections, and moderate FRP.</a:t>
            </a:r>
          </a:p>
          <a:p>
            <a:r>
              <a:rPr lang="en-US" altLang="zh-CN"/>
              <a:t>Importantly, after the 2015 straw-burning ban, agricultural fire counts dropped sharply and consistently across counties, demonstrating effective policy impact.</a:t>
            </a:r>
          </a:p>
          <a:p>
            <a:r>
              <a:rPr lang="en-US" altLang="zh-CN"/>
              <a:t>While agricultural fires account for only a small share of total fire detections and FRP, they drive seasonal haze events and remain a key management priority.</a:t>
            </a:r>
          </a:p>
          <a:p>
            <a:r>
              <a:rPr lang="en-US" altLang="zh-CN"/>
              <a:t>Moving forward, targeted seasonal enforcement, multi-sensor monitoring, and region-specific crop-residue solutions are essential to sustain progress.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dirty="0"/>
              <a:t>First, looking at annual fire counts, we see two policy-sensitive peaks, around 2014 and again in 2017. </a:t>
            </a:r>
          </a:p>
          <a:p>
            <a:r>
              <a:rPr lang="en-US" altLang="zh-CN" dirty="0"/>
              <a:t>Fire</a:t>
            </a:r>
            <a:r>
              <a:rPr lang="zh-CN" altLang="en-US" dirty="0"/>
              <a:t> </a:t>
            </a:r>
            <a:r>
              <a:rPr lang="en-US" altLang="zh-CN" dirty="0"/>
              <a:t>driven by both crop cycles and policy pressure.</a:t>
            </a:r>
          </a:p>
          <a:p>
            <a:endParaRPr lang="en-US" altLang="zh-CN" dirty="0"/>
          </a:p>
          <a:p>
            <a:r>
              <a:rPr lang="en-US" altLang="zh-CN" dirty="0"/>
              <a:t>Second, monthly /weekly seasonality</a:t>
            </a:r>
            <a:r>
              <a:rPr lang="zh-CN" altLang="en-US" dirty="0"/>
              <a:t> </a:t>
            </a:r>
            <a:r>
              <a:rPr lang="en-US" altLang="zh-CN" dirty="0"/>
              <a:t>followed</a:t>
            </a:r>
            <a:r>
              <a:rPr lang="zh-CN" altLang="en-US" dirty="0"/>
              <a:t> </a:t>
            </a:r>
            <a:r>
              <a:rPr lang="en-US" altLang="zh-CN" dirty="0"/>
              <a:t>by the national tendency</a:t>
            </a:r>
          </a:p>
          <a:p>
            <a:r>
              <a:rPr lang="en-US" altLang="zh-CN" dirty="0"/>
              <a:t>it's also highlighted harvest burn window</a:t>
            </a:r>
          </a:p>
          <a:p>
            <a:endParaRPr lang="en-US" altLang="zh-CN" dirty="0"/>
          </a:p>
          <a:p>
            <a:r>
              <a:rPr lang="en-US" altLang="zh-CN" dirty="0"/>
              <a:t>Finally, almost all fires occur during daytime. </a:t>
            </a:r>
          </a:p>
          <a:p>
            <a:r>
              <a:rPr lang="en-US" altLang="zh-CN" dirty="0"/>
              <a:t>Nighttime fires are extremely rare, </a:t>
            </a:r>
          </a:p>
          <a:p>
            <a:r>
              <a:rPr lang="en-US" altLang="zh-CN" dirty="0"/>
              <a:t>indicating intentional agricultural burns rather than uncontrolled wildfires.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dirty="0"/>
              <a:t>For Core Task 2, our goal is to determine </a:t>
            </a:r>
            <a:r>
              <a:rPr lang="en-US" b="1" dirty="0"/>
              <a:t>what share of all detected fires can be confidently classified as post-harvest agricultural straw burning</a:t>
            </a:r>
            <a:r>
              <a:rPr lang="en-US" dirty="0"/>
              <a:t>.</a:t>
            </a:r>
          </a:p>
          <a:p>
            <a:endParaRPr lang="en-US" dirty="0"/>
          </a:p>
          <a:p>
            <a:r>
              <a:rPr lang="en-US" dirty="0"/>
              <a:t>To do this, we first overlay MODIS fire detections with the ESA cropland map. This allows us to separate fires based on land use. If a fire falls on cropland, we treat it as a </a:t>
            </a:r>
            <a:r>
              <a:rPr lang="en-US" b="1" dirty="0"/>
              <a:t>potential</a:t>
            </a:r>
            <a:r>
              <a:rPr lang="en-US" dirty="0"/>
              <a:t> agricultural fire, while fires outside cropland are considered non-agricultural.</a:t>
            </a:r>
          </a:p>
          <a:p>
            <a:endParaRPr lang="en-US" dirty="0"/>
          </a:p>
          <a:p>
            <a:r>
              <a:rPr lang="en-US" dirty="0"/>
              <a:t>Next, we introduce a timing filter to refine the classification. Since straw burning takes place right after harvest, we only count fires on cropland that occur during the post-harvest period as agricultural burning. </a:t>
            </a:r>
          </a:p>
          <a:p>
            <a:endParaRPr lang="en-US" dirty="0"/>
          </a:p>
          <a:p>
            <a:r>
              <a:rPr lang="en-US" dirty="0"/>
              <a:t>By combining both land-use and timing conditions, we isolate the portion of fire activity that is most likely to be true agricultural residue burning.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dirty="0"/>
              <a:t>And for this section, we explain how we avoid over-classifying agricultural fires, using three safeguards: an FRP filter, spatial rules, and sensitivity checks.</a:t>
            </a:r>
          </a:p>
          <a:p>
            <a:endParaRPr lang="en-US" dirty="0"/>
          </a:p>
          <a:p>
            <a:r>
              <a:rPr lang="en-US" dirty="0"/>
              <a:t>First, we apply an FRP percentile filter to focus on small, controlled straw burns and exclude high-intensity wildfires. For example, using the 85th percentile keeps FRP values typical of residue burning and filters out unusually strong fires.</a:t>
            </a:r>
          </a:p>
          <a:p>
            <a:endParaRPr lang="en-US" dirty="0"/>
          </a:p>
          <a:p>
            <a:r>
              <a:rPr lang="en-US" dirty="0"/>
              <a:t>Second, we use a strict spatial rule: a fire must fall on mapped cropland to be classified as agricultural. This prevents fires in forests, grassland, or along roads from being misclassified.</a:t>
            </a:r>
          </a:p>
          <a:p>
            <a:endParaRPr lang="en-US" dirty="0"/>
          </a:p>
          <a:p>
            <a:r>
              <a:rPr lang="en-US" dirty="0"/>
              <a:t>Lastly, we run sensitivity checks by varying the FRP threshold and the spatial window. The agricultural share and seasonal pattern remain consistent across these tests, showing that our classification is robust and not driven by any single parameter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dirty="0"/>
              <a:t>After filtering out all non-cropland fires, we produced this animated map to show only agricultural fires from 2010 to 2019.</a:t>
            </a:r>
          </a:p>
          <a:p>
            <a:endParaRPr lang="en-US" dirty="0"/>
          </a:p>
          <a:p>
            <a:r>
              <a:rPr lang="en-US" dirty="0"/>
              <a:t> What immediately stands out is the strong spatial concentration in the eastern and western cropland regions, where most of Heilongjiang’s crop production takes place. </a:t>
            </a:r>
          </a:p>
          <a:p>
            <a:endParaRPr lang="en-US" dirty="0"/>
          </a:p>
          <a:p>
            <a:r>
              <a:rPr lang="en-US" dirty="0"/>
              <a:t>This clear spatiotemporal pattern suggests that the fires are closely linked to post-harvest residue burning rather than random wildfires.</a:t>
            </a:r>
          </a:p>
          <a:p>
            <a:endParaRPr lang="en-US" dirty="0"/>
          </a:p>
          <a:p>
            <a:endParaRPr lang="en-US" dirty="0"/>
          </a:p>
          <a:p>
            <a:r>
              <a:rPr lang="en-US" dirty="0"/>
              <a:t>In addition, after 2015, we see a sharp decline in agricultural fire activity. This drop aligns with the provincial straw-burning ban, indicating that the policy had a significant impact on reducing open-field burning.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dirty="0"/>
              <a:t>From these results, we find that only around 2% of all detected fires can be classified as agricultural. </a:t>
            </a:r>
          </a:p>
          <a:p>
            <a:endParaRPr lang="en-US" dirty="0"/>
          </a:p>
          <a:p>
            <a:r>
              <a:rPr lang="en-US" dirty="0"/>
              <a:t>However, despite this small share, the trend over time is very clear. </a:t>
            </a:r>
          </a:p>
          <a:p>
            <a:endParaRPr lang="en-US" dirty="0"/>
          </a:p>
          <a:p>
            <a:endParaRPr lang="en-US" dirty="0"/>
          </a:p>
          <a:p>
            <a:r>
              <a:rPr lang="en-US" dirty="0"/>
              <a:t>Then,     After the 2015 provincial straw-burning ban, agricultural fires fell by roughly 87%, and this reduction is statistically significant based on chi-square tests and bootstrap confidence intervals.</a:t>
            </a:r>
          </a:p>
          <a:p>
            <a:endParaRPr lang="en-US" dirty="0"/>
          </a:p>
          <a:p>
            <a:endParaRPr lang="en-US" dirty="0"/>
          </a:p>
          <a:p>
            <a:r>
              <a:rPr lang="en-US" dirty="0"/>
              <a:t>Furthermore, the decline is not limited to just a few locations. We observe consistent reductions across most agricultural counties, which reinforces that the fires we classified are genuinely linked to crop-residue burning rather than other types of fires.</a:t>
            </a:r>
          </a:p>
          <a:p>
            <a:endParaRPr lang="en-US" dirty="0"/>
          </a:p>
          <a:p>
            <a:endParaRPr lang="en-US" dirty="0"/>
          </a:p>
          <a:p>
            <a:r>
              <a:rPr lang="en-US" dirty="0"/>
              <a:t>Overall, although agricultural burning accounts for a small portion of total fire activity, it displays a clear and consistent pattern that can be reliably isolated, measured, and meaningfully tracked over time.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a:t>Now I will present the long-term spatiotemporal trends of agricultural burning in Heilongjiang from 2010 to 2019.</a:t>
            </a:r>
          </a:p>
          <a:p>
            <a:endParaRPr lang="en-US" altLang="zh-CN"/>
          </a:p>
          <a:p>
            <a:r>
              <a:rPr lang="en-US" altLang="zh-CN"/>
              <a:t>The three line charts show the share of agricultural fires, the agricultural fire count, and the share of FRP.</a:t>
            </a:r>
          </a:p>
          <a:p>
            <a:r>
              <a:rPr lang="en-US" altLang="zh-CN"/>
              <a:t>As we can see, there is a clear structural break around 2015, when strict straw-burning policies were introduced.</a:t>
            </a:r>
          </a:p>
          <a:p>
            <a:endParaRPr lang="en-US" altLang="zh-CN"/>
          </a:p>
          <a:p>
            <a:r>
              <a:rPr lang="en-US" altLang="zh-CN"/>
              <a:t>Before the ban, agricultural fires accounted for around 4% to 6% of total detections.</a:t>
            </a:r>
          </a:p>
          <a:p>
            <a:r>
              <a:rPr lang="en-US" altLang="zh-CN"/>
              <a:t>After 2015, this number dropped sharply to around 0.5%, and both the fire count and FRP show the same downward pattern.</a:t>
            </a:r>
          </a:p>
          <a:p>
            <a:r>
              <a:rPr lang="en-US" altLang="zh-CN"/>
              <a:t>This suggests not only fewer agricultural fire detections, but also a large reduction in burning intensity.</a:t>
            </a:r>
          </a:p>
          <a:p>
            <a:endParaRPr lang="en-US" altLang="zh-CN"/>
          </a:p>
          <a:p>
            <a:r>
              <a:rPr lang="en-US" altLang="zh-CN"/>
              <a:t>The table summarizes our quantitative results.</a:t>
            </a:r>
          </a:p>
          <a:p>
            <a:r>
              <a:rPr lang="en-US" altLang="zh-CN"/>
              <a:t>The agricultural-fire share fell by 87.1%, and the chi-square test gives p &lt; 0.001, meaning the change is statistically significant.</a:t>
            </a:r>
          </a:p>
          <a:p>
            <a:r>
              <a:rPr lang="en-US" altLang="zh-CN"/>
              <a:t>Bootstrap confidence intervals exclude zero, confirming the effect is robust.</a:t>
            </a:r>
          </a:p>
          <a:p>
            <a:endParaRPr lang="en-US" altLang="zh-CN"/>
          </a:p>
          <a:p>
            <a:r>
              <a:rPr lang="en-US" altLang="zh-CN"/>
              <a:t>Overall, these results provide strong evidence that the post-2015 straw-burning policy substantially suppressed agricultural fires across the province.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a:t>At the county level, 56 counties show significant decreases, and none show increases.</a:t>
            </a:r>
          </a:p>
          <a:p>
            <a:r>
              <a:rPr lang="en-US" altLang="zh-CN"/>
              <a:t>Reductions are strongest in major crop-producing regions, indicating targeted enforcement worked.</a:t>
            </a:r>
          </a:p>
          <a:p>
            <a:endParaRPr lang="en-US" altLang="zh-CN"/>
          </a:p>
          <a:p>
            <a:r>
              <a:rPr lang="en-US" altLang="zh-CN"/>
              <a:t>Overall, there is strong evidence that the post-2015 ban substantially reduced agricultural fire activity across Heilongjiang — both statistically and spatially.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dirty="0"/>
              <a:t>First, we compare fire intensity.</a:t>
            </a:r>
          </a:p>
          <a:p>
            <a:endParaRPr lang="en-US" altLang="zh-CN" dirty="0"/>
          </a:p>
          <a:p>
            <a:r>
              <a:rPr lang="en-US" altLang="zh-CN" dirty="0"/>
              <a:t>From both the boxplot and density curve, agricultural fires clearly have lower FRP values.</a:t>
            </a:r>
          </a:p>
          <a:p>
            <a:r>
              <a:rPr lang="en-US" altLang="zh-CN" dirty="0"/>
              <a:t>The median FRP is around 8.7 for agricultural fires versus 13.5 for other fires, and the difference widens in the higher percentiles.</a:t>
            </a:r>
          </a:p>
          <a:p>
            <a:endParaRPr lang="en-US" altLang="zh-CN" dirty="0"/>
          </a:p>
          <a:p>
            <a:r>
              <a:rPr lang="en-US" altLang="zh-CN" dirty="0"/>
              <a:t>The Mann–Whitney test confirms the distributions differ significantly, with p &lt; 1e-160, and Cliff’s delta of -0.31 indicates a medium effect size.</a:t>
            </a:r>
          </a:p>
          <a:p>
            <a:endParaRPr lang="en-US" altLang="zh-CN" dirty="0"/>
          </a:p>
          <a:p>
            <a:r>
              <a:rPr lang="en-US" altLang="zh-CN" dirty="0"/>
              <a:t>This suggests agricultural fires tend to be smaller, shorter-duration burns, consistent with residue burning practices.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16.jpeg"/><Relationship Id="rId5" Type="http://schemas.openxmlformats.org/officeDocument/2006/relationships/slide" Target="slide10.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slide" Target="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slide" Target="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slide" Target="slide10.xml"/><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slide" Target="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slide" Target="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slide" Target="slide10.xml"/></Relationships>
</file>

<file path=ppt/slides/_rels/slide1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slide" Target="slide17.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2.xml"/><Relationship Id="rId7"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slide" Target="slide1.xml"/><Relationship Id="rId10" Type="http://schemas.openxmlformats.org/officeDocument/2006/relationships/image" Target="../media/image10.GIF"/><Relationship Id="rId4" Type="http://schemas.openxmlformats.org/officeDocument/2006/relationships/image" Target="../media/image1.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slide" Target="slide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slide" Target="slide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GIF"/><Relationship Id="rId5" Type="http://schemas.openxmlformats.org/officeDocument/2006/relationships/slide" Target="slide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slide" Target="slide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slide" Target="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p:nvPr/>
        </p:nvSpPr>
        <p:spPr>
          <a:xfrm>
            <a:off x="360045" y="404495"/>
            <a:ext cx="5039995" cy="727710"/>
          </a:xfrm>
          <a:prstGeom prst="rect">
            <a:avLst/>
          </a:prstGeom>
          <a:solidFill>
            <a:srgbClr val="003874">
              <a:alpha val="100000"/>
            </a:srgbClr>
          </a:solidFill>
          <a:ln w="0" cap="flat">
            <a:noFill/>
            <a:prstDash val="solid"/>
            <a:miter lim="0"/>
          </a:ln>
        </p:spPr>
        <p:txBody>
          <a:bodyPr vert="horz" wrap="square" lIns="0" tIns="0" rIns="0" bIns="0"/>
          <a:lstStyle/>
          <a:p>
            <a:pPr algn="ctr" rtl="0" eaLnBrk="0">
              <a:lnSpc>
                <a:spcPct val="102000"/>
              </a:lnSpc>
            </a:pPr>
            <a:endParaRPr sz="1300" b="1" kern="0" spc="70" dirty="0">
              <a:solidFill>
                <a:srgbClr val="FFFFFF">
                  <a:alpha val="100000"/>
                </a:srgbClr>
              </a:solidFill>
              <a:latin typeface="Times New Roman" panose="02020503050405090304"/>
              <a:ea typeface="Times New Roman" panose="02020503050405090304"/>
              <a:cs typeface="Times New Roman" panose="02020503050405090304"/>
            </a:endParaRPr>
          </a:p>
          <a:p>
            <a:pPr algn="ctr" rtl="0" eaLnBrk="0">
              <a:lnSpc>
                <a:spcPct val="102000"/>
              </a:lnSpc>
            </a:pPr>
            <a:r>
              <a:rPr sz="1300" b="1" kern="0" spc="70" dirty="0">
                <a:solidFill>
                  <a:srgbClr val="FFFFFF">
                    <a:alpha val="100000"/>
                  </a:srgbClr>
                </a:solidFill>
                <a:latin typeface="Times New Roman" panose="02020503050405090304"/>
                <a:ea typeface="Times New Roman" panose="02020503050405090304"/>
                <a:cs typeface="Times New Roman" panose="02020503050405090304"/>
              </a:rPr>
              <a:t>Investigating</a:t>
            </a:r>
            <a:r>
              <a:rPr sz="1300" b="1" kern="0" spc="-80" dirty="0">
                <a:solidFill>
                  <a:srgbClr val="FFFFFF">
                    <a:alpha val="100000"/>
                  </a:srgbClr>
                </a:solidFill>
                <a:latin typeface="Times New Roman" panose="02020503050405090304"/>
                <a:ea typeface="Times New Roman" panose="02020503050405090304"/>
                <a:cs typeface="Times New Roman" panose="02020503050405090304"/>
              </a:rPr>
              <a:t> </a:t>
            </a:r>
            <a:r>
              <a:rPr sz="1300" b="1" kern="0" spc="70" dirty="0">
                <a:solidFill>
                  <a:srgbClr val="FFFFFF">
                    <a:alpha val="100000"/>
                  </a:srgbClr>
                </a:solidFill>
                <a:latin typeface="Times New Roman" panose="02020503050405090304"/>
                <a:ea typeface="Times New Roman" panose="02020503050405090304"/>
                <a:cs typeface="Times New Roman" panose="02020503050405090304"/>
              </a:rPr>
              <a:t>Agricultural Burning</a:t>
            </a:r>
            <a:r>
              <a:rPr sz="1300" b="1" kern="0" spc="-40" dirty="0">
                <a:solidFill>
                  <a:srgbClr val="FFFFFF">
                    <a:alpha val="100000"/>
                  </a:srgbClr>
                </a:solidFill>
                <a:latin typeface="Times New Roman" panose="02020503050405090304"/>
                <a:ea typeface="Times New Roman" panose="02020503050405090304"/>
                <a:cs typeface="Times New Roman" panose="02020503050405090304"/>
              </a:rPr>
              <a:t> </a:t>
            </a:r>
            <a:r>
              <a:rPr sz="1300" b="1" kern="0" spc="70" dirty="0">
                <a:solidFill>
                  <a:srgbClr val="FFFFFF">
                    <a:alpha val="100000"/>
                  </a:srgbClr>
                </a:solidFill>
                <a:latin typeface="Times New Roman" panose="02020503050405090304"/>
                <a:ea typeface="Times New Roman" panose="02020503050405090304"/>
                <a:cs typeface="Times New Roman" panose="02020503050405090304"/>
              </a:rPr>
              <a:t>with Remote Sen</a:t>
            </a:r>
            <a:r>
              <a:rPr sz="1300" b="1" kern="0" spc="60" dirty="0">
                <a:solidFill>
                  <a:srgbClr val="FFFFFF">
                    <a:alpha val="100000"/>
                  </a:srgbClr>
                </a:solidFill>
                <a:latin typeface="Times New Roman" panose="02020503050405090304"/>
                <a:ea typeface="Times New Roman" panose="02020503050405090304"/>
                <a:cs typeface="Times New Roman" panose="02020503050405090304"/>
              </a:rPr>
              <a:t>sing</a:t>
            </a:r>
            <a:endParaRPr sz="1300" b="1" dirty="0">
              <a:latin typeface="Times New Roman" panose="02020503050405090304"/>
              <a:ea typeface="Times New Roman" panose="02020503050405090304"/>
              <a:cs typeface="Times New Roman" panose="02020503050405090304"/>
            </a:endParaRPr>
          </a:p>
          <a:p>
            <a:pPr algn="ctr" rtl="0" eaLnBrk="0">
              <a:lnSpc>
                <a:spcPct val="104000"/>
              </a:lnSpc>
            </a:pPr>
            <a:r>
              <a:rPr sz="1000" b="1" kern="0" spc="0" dirty="0">
                <a:solidFill>
                  <a:srgbClr val="FFFFFF">
                    <a:alpha val="100000"/>
                  </a:srgbClr>
                </a:solidFill>
                <a:latin typeface="Times New Roman" panose="02020503050405090304"/>
                <a:ea typeface="Times New Roman" panose="02020503050405090304"/>
                <a:cs typeface="Times New Roman" panose="02020503050405090304"/>
              </a:rPr>
              <a:t>Mini</a:t>
            </a:r>
            <a:r>
              <a:rPr sz="1000" b="1" kern="0" spc="100" dirty="0">
                <a:solidFill>
                  <a:srgbClr val="FFFFFF">
                    <a:alpha val="100000"/>
                  </a:srgbClr>
                </a:solidFill>
                <a:latin typeface="Times New Roman" panose="02020503050405090304"/>
                <a:ea typeface="Times New Roman" panose="02020503050405090304"/>
                <a:cs typeface="Times New Roman" panose="02020503050405090304"/>
              </a:rPr>
              <a:t> </a:t>
            </a:r>
            <a:r>
              <a:rPr sz="1000" b="1" kern="0" spc="0" dirty="0">
                <a:solidFill>
                  <a:srgbClr val="FFFFFF">
                    <a:alpha val="100000"/>
                  </a:srgbClr>
                </a:solidFill>
                <a:latin typeface="Times New Roman" panose="02020503050405090304"/>
                <a:ea typeface="Times New Roman" panose="02020503050405090304"/>
                <a:cs typeface="Times New Roman" panose="02020503050405090304"/>
              </a:rPr>
              <a:t>Group</a:t>
            </a:r>
            <a:r>
              <a:rPr sz="1000" b="1" kern="0" spc="100" dirty="0">
                <a:solidFill>
                  <a:srgbClr val="FFFFFF">
                    <a:alpha val="100000"/>
                  </a:srgbClr>
                </a:solidFill>
                <a:latin typeface="Times New Roman" panose="02020503050405090304"/>
                <a:ea typeface="Times New Roman" panose="02020503050405090304"/>
                <a:cs typeface="Times New Roman" panose="02020503050405090304"/>
              </a:rPr>
              <a:t> </a:t>
            </a:r>
            <a:r>
              <a:rPr sz="1000" b="1" kern="0" spc="0" dirty="0">
                <a:solidFill>
                  <a:srgbClr val="FFFFFF">
                    <a:alpha val="100000"/>
                  </a:srgbClr>
                </a:solidFill>
                <a:latin typeface="Times New Roman" panose="02020503050405090304"/>
                <a:ea typeface="Times New Roman" panose="02020503050405090304"/>
                <a:cs typeface="Times New Roman" panose="02020503050405090304"/>
              </a:rPr>
              <a:t>Project</a:t>
            </a:r>
            <a:r>
              <a:rPr sz="1000" b="1" kern="0" spc="100" dirty="0">
                <a:solidFill>
                  <a:srgbClr val="FFFFFF">
                    <a:alpha val="100000"/>
                  </a:srgbClr>
                </a:solidFill>
                <a:latin typeface="Times New Roman" panose="02020503050405090304"/>
                <a:ea typeface="Times New Roman" panose="02020503050405090304"/>
                <a:cs typeface="Times New Roman" panose="02020503050405090304"/>
              </a:rPr>
              <a:t> </a:t>
            </a:r>
            <a:r>
              <a:rPr sz="1000" b="1" kern="0" spc="0" dirty="0">
                <a:solidFill>
                  <a:srgbClr val="FFFFFF">
                    <a:alpha val="100000"/>
                  </a:srgbClr>
                </a:solidFill>
                <a:latin typeface="Times New Roman" panose="02020503050405090304"/>
                <a:ea typeface="Times New Roman" panose="02020503050405090304"/>
                <a:cs typeface="Times New Roman" panose="02020503050405090304"/>
              </a:rPr>
              <a:t>I</a:t>
            </a:r>
            <a:r>
              <a:rPr sz="1000" b="1" kern="0" spc="100" dirty="0">
                <a:solidFill>
                  <a:srgbClr val="FFFFFF">
                    <a:alpha val="100000"/>
                  </a:srgbClr>
                </a:solidFill>
                <a:latin typeface="Times New Roman" panose="02020503050405090304"/>
                <a:ea typeface="Times New Roman" panose="02020503050405090304"/>
                <a:cs typeface="Times New Roman" panose="02020503050405090304"/>
              </a:rPr>
              <a:t> - </a:t>
            </a:r>
            <a:r>
              <a:rPr sz="1000" b="1" kern="0" spc="0" dirty="0">
                <a:solidFill>
                  <a:srgbClr val="FFFFFF">
                    <a:alpha val="100000"/>
                  </a:srgbClr>
                </a:solidFill>
                <a:latin typeface="Times New Roman" panose="02020503050405090304"/>
                <a:ea typeface="Times New Roman" panose="02020503050405090304"/>
                <a:cs typeface="Times New Roman" panose="02020503050405090304"/>
              </a:rPr>
              <a:t>CNGF</a:t>
            </a:r>
            <a:r>
              <a:rPr sz="1000" b="1" kern="0" spc="100" dirty="0">
                <a:solidFill>
                  <a:srgbClr val="FFFFFF">
                    <a:alpha val="100000"/>
                  </a:srgbClr>
                </a:solidFill>
                <a:latin typeface="Times New Roman" panose="02020503050405090304"/>
                <a:ea typeface="Times New Roman" panose="02020503050405090304"/>
                <a:cs typeface="Times New Roman" panose="02020503050405090304"/>
              </a:rPr>
              <a:t>5020</a:t>
            </a:r>
            <a:endParaRPr sz="1000" b="1" dirty="0">
              <a:latin typeface="Times New Roman" panose="02020503050405090304"/>
              <a:ea typeface="Times New Roman" panose="02020503050405090304"/>
              <a:cs typeface="Times New Roman" panose="02020503050405090304"/>
            </a:endParaRPr>
          </a:p>
        </p:txBody>
      </p:sp>
      <p:sp>
        <p:nvSpPr>
          <p:cNvPr id="6" name="textbox 6"/>
          <p:cNvSpPr/>
          <p:nvPr/>
        </p:nvSpPr>
        <p:spPr>
          <a:xfrm>
            <a:off x="1682481" y="1189326"/>
            <a:ext cx="2394487" cy="1254255"/>
          </a:xfrm>
          <a:prstGeom prst="rect">
            <a:avLst/>
          </a:prstGeom>
          <a:noFill/>
          <a:ln w="0" cap="flat">
            <a:noFill/>
            <a:prstDash val="solid"/>
            <a:miter lim="0"/>
          </a:ln>
        </p:spPr>
        <p:txBody>
          <a:bodyPr vert="horz" wrap="square" lIns="0" tIns="0" rIns="0" bIns="0"/>
          <a:lstStyle/>
          <a:p>
            <a:pPr algn="ctr" eaLnBrk="0"/>
            <a:r>
              <a:rPr lang="en" altLang="zh-CN" sz="1000" kern="0" spc="30" dirty="0">
                <a:solidFill>
                  <a:srgbClr val="000000">
                    <a:alpha val="100000"/>
                  </a:srgbClr>
                </a:solidFill>
                <a:latin typeface="Times New Roman" panose="02020503050405090304"/>
                <a:cs typeface="Times New Roman" panose="02020503050405090304"/>
              </a:rPr>
              <a:t>Ruoxun BAI</a:t>
            </a:r>
          </a:p>
          <a:p>
            <a:pPr algn="ctr" eaLnBrk="0"/>
            <a:r>
              <a:rPr lang="en" altLang="zh-CN" sz="1000" dirty="0" err="1">
                <a:latin typeface="Times New Roman" panose="02020603050405020304" pitchFamily="18" charset="0"/>
                <a:cs typeface="Times New Roman" panose="02020603050405020304" pitchFamily="18" charset="0"/>
              </a:rPr>
              <a:t>Sirawit</a:t>
            </a:r>
            <a:r>
              <a:rPr lang="en" altLang="zh-CN" sz="1000" dirty="0">
                <a:latin typeface="Times New Roman" panose="02020603050405020304" pitchFamily="18" charset="0"/>
                <a:cs typeface="Times New Roman" panose="02020603050405020304" pitchFamily="18" charset="0"/>
              </a:rPr>
              <a:t> </a:t>
            </a:r>
            <a:r>
              <a:rPr lang="en" altLang="zh-CN" sz="1000" dirty="0" err="1">
                <a:latin typeface="Times New Roman" panose="02020603050405020304" pitchFamily="18" charset="0"/>
                <a:cs typeface="Times New Roman" panose="02020603050405020304" pitchFamily="18" charset="0"/>
              </a:rPr>
              <a:t>Tangchitwatthanakon</a:t>
            </a:r>
            <a:endParaRPr lang="en" altLang="zh-CN" sz="1000" dirty="0">
              <a:latin typeface="Times New Roman" panose="02020603050405020304" pitchFamily="18" charset="0"/>
              <a:cs typeface="Times New Roman" panose="02020603050405020304" pitchFamily="18" charset="0"/>
            </a:endParaRPr>
          </a:p>
          <a:p>
            <a:pPr algn="ctr" eaLnBrk="0"/>
            <a:r>
              <a:rPr lang="en-US" altLang="zh-CN" sz="1000" dirty="0">
                <a:latin typeface="Times New Roman" panose="02020603050405020304" pitchFamily="18" charset="0"/>
                <a:ea typeface="Arial" panose="020B0604020202090204"/>
                <a:cs typeface="Times New Roman" panose="02020603050405020304" pitchFamily="18" charset="0"/>
              </a:rPr>
              <a:t>Xiaohan WU</a:t>
            </a:r>
          </a:p>
          <a:p>
            <a:pPr algn="ctr" eaLnBrk="0"/>
            <a:r>
              <a:rPr lang="en-US" sz="1000" dirty="0" err="1">
                <a:latin typeface="Times New Roman" panose="02020603050405020304" pitchFamily="18" charset="0"/>
                <a:cs typeface="Times New Roman" panose="02020603050405020304" pitchFamily="18" charset="0"/>
              </a:rPr>
              <a:t>Junchi</a:t>
            </a:r>
            <a:r>
              <a:rPr lang="en-US" sz="1000" dirty="0">
                <a:latin typeface="Times New Roman" panose="02020603050405020304" pitchFamily="18" charset="0"/>
                <a:cs typeface="Times New Roman" panose="02020603050405020304" pitchFamily="18" charset="0"/>
              </a:rPr>
              <a:t> SHI</a:t>
            </a:r>
          </a:p>
          <a:p>
            <a:pPr algn="ctr" eaLnBrk="0"/>
            <a:r>
              <a:rPr lang="en-US" sz="1000" dirty="0" err="1">
                <a:latin typeface="Times New Roman" panose="02020603050405020304" pitchFamily="18" charset="0"/>
                <a:cs typeface="Times New Roman" panose="02020603050405020304" pitchFamily="18" charset="0"/>
              </a:rPr>
              <a:t>Shengtian</a:t>
            </a:r>
            <a:r>
              <a:rPr lang="en-US" sz="1000" dirty="0">
                <a:latin typeface="Times New Roman" panose="02020603050405020304" pitchFamily="18" charset="0"/>
                <a:cs typeface="Times New Roman" panose="02020603050405020304" pitchFamily="18" charset="0"/>
              </a:rPr>
              <a:t> XU</a:t>
            </a:r>
          </a:p>
          <a:p>
            <a:pPr marL="162560" algn="ctr" rtl="0" eaLnBrk="0">
              <a:spcBef>
                <a:spcPts val="95"/>
              </a:spcBef>
            </a:pPr>
            <a:endParaRPr lang="en-US" sz="1000" dirty="0">
              <a:latin typeface="Times New Roman" panose="02020603050405020304" pitchFamily="18" charset="0"/>
              <a:cs typeface="Times New Roman" panose="02020603050405020304" pitchFamily="18" charset="0"/>
            </a:endParaRPr>
          </a:p>
          <a:p>
            <a:pPr marL="162560" algn="ctr" rtl="0" eaLnBrk="0">
              <a:spcBef>
                <a:spcPts val="95"/>
              </a:spcBef>
            </a:pPr>
            <a:r>
              <a:rPr sz="700" kern="0" spc="30" dirty="0">
                <a:solidFill>
                  <a:srgbClr val="000000">
                    <a:alpha val="100000"/>
                  </a:srgbClr>
                </a:solidFill>
                <a:latin typeface="Times New Roman" panose="02020503050405090304"/>
                <a:ea typeface="Times New Roman" panose="02020503050405090304"/>
                <a:cs typeface="Times New Roman" panose="02020503050405090304"/>
              </a:rPr>
              <a:t>CNGF, Society Hub</a:t>
            </a:r>
            <a:endParaRPr lang="en-US" sz="700" dirty="0">
              <a:latin typeface="Times New Roman" panose="02020503050405090304"/>
              <a:ea typeface="Times New Roman" panose="02020503050405090304"/>
              <a:cs typeface="Times New Roman" panose="02020503050405090304"/>
            </a:endParaRPr>
          </a:p>
          <a:p>
            <a:pPr marL="162560" algn="ctr" rtl="0" eaLnBrk="0">
              <a:spcBef>
                <a:spcPts val="95"/>
              </a:spcBef>
            </a:pPr>
            <a:r>
              <a:rPr sz="700" kern="0" spc="20" dirty="0">
                <a:solidFill>
                  <a:srgbClr val="000000">
                    <a:alpha val="100000"/>
                  </a:srgbClr>
                </a:solidFill>
                <a:latin typeface="Times New Roman" panose="02020503050405090304"/>
                <a:ea typeface="Times New Roman" panose="02020503050405090304"/>
                <a:cs typeface="Times New Roman" panose="02020503050405090304"/>
              </a:rPr>
              <a:t>HKUST(GZ)</a:t>
            </a:r>
            <a:endParaRPr sz="1000" dirty="0">
              <a:latin typeface="Arial" panose="020B0604020202090204"/>
              <a:ea typeface="Arial" panose="020B0604020202090204"/>
              <a:cs typeface="Arial" panose="020B0604020202090204"/>
            </a:endParaRPr>
          </a:p>
          <a:p>
            <a:pPr algn="ctr" rtl="0" eaLnBrk="0"/>
            <a:endParaRPr sz="200" dirty="0">
              <a:latin typeface="Arial" panose="020B0604020202090204"/>
              <a:ea typeface="Arial" panose="020B0604020202090204"/>
              <a:cs typeface="Arial" panose="020B0604020202090204"/>
            </a:endParaRPr>
          </a:p>
          <a:p>
            <a:pPr marL="88265" algn="ctr" rtl="0" eaLnBrk="0">
              <a:spcBef>
                <a:spcPts val="0"/>
              </a:spcBef>
            </a:pPr>
            <a:r>
              <a:rPr sz="900" kern="0" spc="0" dirty="0">
                <a:solidFill>
                  <a:srgbClr val="000000">
                    <a:alpha val="100000"/>
                  </a:srgbClr>
                </a:solidFill>
                <a:latin typeface="Times New Roman" panose="02020503050405090304"/>
                <a:ea typeface="Times New Roman" panose="02020503050405090304"/>
                <a:cs typeface="Times New Roman" panose="02020503050405090304"/>
              </a:rPr>
              <a:t>November</a:t>
            </a:r>
            <a:r>
              <a:rPr sz="900" kern="0" spc="80" dirty="0">
                <a:solidFill>
                  <a:srgbClr val="000000">
                    <a:alpha val="100000"/>
                  </a:srgbClr>
                </a:solidFill>
                <a:latin typeface="Times New Roman" panose="02020503050405090304"/>
                <a:ea typeface="Times New Roman" panose="02020503050405090304"/>
                <a:cs typeface="Times New Roman" panose="02020503050405090304"/>
              </a:rPr>
              <a:t> </a:t>
            </a:r>
            <a:r>
              <a:rPr lang="en-US" sz="900" kern="0" spc="80" dirty="0">
                <a:solidFill>
                  <a:srgbClr val="000000">
                    <a:alpha val="100000"/>
                  </a:srgbClr>
                </a:solidFill>
                <a:latin typeface="Times New Roman" panose="02020503050405090304"/>
                <a:ea typeface="Times New Roman" panose="02020503050405090304"/>
                <a:cs typeface="Times New Roman" panose="02020503050405090304"/>
              </a:rPr>
              <a:t>5</a:t>
            </a:r>
            <a:r>
              <a:rPr sz="900" kern="0" spc="80" dirty="0">
                <a:solidFill>
                  <a:srgbClr val="000000">
                    <a:alpha val="100000"/>
                  </a:srgbClr>
                </a:solidFill>
                <a:latin typeface="Times New Roman" panose="02020503050405090304"/>
                <a:ea typeface="Times New Roman" panose="02020503050405090304"/>
                <a:cs typeface="Times New Roman" panose="02020503050405090304"/>
              </a:rPr>
              <a:t>, 2025</a:t>
            </a:r>
            <a:endParaRPr sz="900" dirty="0">
              <a:latin typeface="Times New Roman" panose="02020503050405090304"/>
              <a:ea typeface="Times New Roman" panose="02020503050405090304"/>
              <a:cs typeface="Times New Roman" panose="02020503050405090304"/>
            </a:endParaRPr>
          </a:p>
        </p:txBody>
      </p:sp>
      <p:grpSp>
        <p:nvGrpSpPr>
          <p:cNvPr id="3" name="group 2"/>
          <p:cNvGrpSpPr/>
          <p:nvPr/>
        </p:nvGrpSpPr>
        <p:grpSpPr>
          <a:xfrm rot="21600000">
            <a:off x="0" y="3131464"/>
            <a:ext cx="5759958" cy="108559"/>
            <a:chOff x="0" y="0"/>
            <a:chExt cx="5759958" cy="108559"/>
          </a:xfrm>
        </p:grpSpPr>
        <p:pic>
          <p:nvPicPr>
            <p:cNvPr id="8" name="picture 8"/>
            <p:cNvPicPr>
              <a:picLocks noChangeAspect="1"/>
            </p:cNvPicPr>
            <p:nvPr/>
          </p:nvPicPr>
          <p:blipFill>
            <a:blip r:embed="rId2"/>
            <a:stretch>
              <a:fillRect/>
            </a:stretch>
          </p:blipFill>
          <p:spPr>
            <a:xfrm rot="21600000">
              <a:off x="0" y="0"/>
              <a:ext cx="5759958" cy="108559"/>
            </a:xfrm>
            <a:prstGeom prst="rect">
              <a:avLst/>
            </a:prstGeom>
          </p:spPr>
        </p:pic>
        <p:sp>
          <p:nvSpPr>
            <p:cNvPr id="10" name="textbox 10"/>
            <p:cNvSpPr/>
            <p:nvPr/>
          </p:nvSpPr>
          <p:spPr>
            <a:xfrm>
              <a:off x="-12700" y="-12700"/>
              <a:ext cx="5785485" cy="133985"/>
            </a:xfrm>
            <a:prstGeom prst="rect">
              <a:avLst/>
            </a:prstGeom>
            <a:noFill/>
            <a:ln w="0" cap="flat">
              <a:noFill/>
              <a:prstDash val="solid"/>
              <a:miter lim="0"/>
            </a:ln>
          </p:spPr>
          <p:txBody>
            <a:bodyPr vert="horz" wrap="square" lIns="0" tIns="0" rIns="0" bIns="0"/>
            <a:lstStyle/>
            <a:p>
              <a:pPr algn="l" rtl="0" eaLnBrk="0">
                <a:lnSpc>
                  <a:spcPct val="168000"/>
                </a:lnSpc>
              </a:pPr>
              <a:endParaRPr sz="100" dirty="0">
                <a:latin typeface="Arial" panose="020B0604020202090204"/>
                <a:ea typeface="Arial" panose="020B0604020202090204"/>
                <a:cs typeface="Arial" panose="020B0604020202090204"/>
              </a:endParaRPr>
            </a:p>
            <a:p>
              <a:pPr marL="696595" algn="l" rtl="0" eaLnBrk="0">
                <a:lnSpc>
                  <a:spcPts val="625"/>
                </a:lnSpc>
                <a:spcBef>
                  <a:spcPts val="0"/>
                </a:spcBef>
              </a:pPr>
              <a:r>
                <a:rPr sz="500" kern="0" spc="50" dirty="0">
                  <a:solidFill>
                    <a:srgbClr val="FFFFFF">
                      <a:alpha val="100000"/>
                    </a:srgbClr>
                  </a:solidFill>
                  <a:latin typeface="Times New Roman" panose="02020503050405090304"/>
                  <a:ea typeface="Times New Roman" panose="02020503050405090304"/>
                  <a:cs typeface="Times New Roman" panose="02020503050405090304"/>
                </a:rPr>
                <a:t>HKUST(GZ)</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3" action="ppaction://hlinksldjump"/>
                </a:rPr>
                <a:t>Investigating</a:t>
              </a:r>
              <a:r>
                <a:rPr sz="500" kern="0" spc="30" dirty="0">
                  <a:solidFill>
                    <a:srgbClr val="003874">
                      <a:alpha val="100000"/>
                    </a:srgbClr>
                  </a:solidFill>
                  <a:latin typeface="Times New Roman" panose="02020503050405090304"/>
                  <a:ea typeface="Times New Roman" panose="02020503050405090304"/>
                  <a:cs typeface="Times New Roman" panose="02020503050405090304"/>
                  <a:hlinkClick r:id="rId3" action="ppaction://hlinksldjump"/>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3" action="ppaction://hlinksldjump"/>
                </a:rPr>
                <a:t>Ag</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3" action="ppaction://hlinksldjump"/>
                </a:rPr>
                <a:t>ricultural Burning</a:t>
              </a:r>
              <a:r>
                <a:rPr sz="500" kern="0" spc="-10" dirty="0">
                  <a:solidFill>
                    <a:srgbClr val="003874">
                      <a:alpha val="100000"/>
                    </a:srgbClr>
                  </a:solidFill>
                  <a:latin typeface="Times New Roman" panose="02020503050405090304"/>
                  <a:ea typeface="Times New Roman" panose="02020503050405090304"/>
                  <a:cs typeface="Times New Roman" panose="02020503050405090304"/>
                  <a:hlinkClick r:id="rId3" action="ppaction://hlinksldjump"/>
                </a:rPr>
                <a:t> </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3" action="ppaction://hlinksldjump"/>
                </a:rPr>
                <a:t>with Remote Sensing</a:t>
              </a:r>
              <a:r>
                <a:rPr sz="500" kern="0" spc="1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November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5</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 2025</a:t>
              </a:r>
              <a:r>
                <a:rPr sz="500" kern="0" spc="1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1 /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17</a:t>
              </a:r>
              <a:endParaRPr sz="500" dirty="0">
                <a:latin typeface="Times New Roman" panose="02020503050405090304"/>
                <a:ea typeface="Times New Roman" panose="02020503050405090304"/>
                <a:cs typeface="Times New Roman" panose="02020503050405090304"/>
              </a:endParaRPr>
            </a:p>
          </p:txBody>
        </p:sp>
      </p:grpSp>
      <p:pic>
        <p:nvPicPr>
          <p:cNvPr id="28" name="picture 28"/>
          <p:cNvPicPr>
            <a:picLocks noChangeAspect="1"/>
          </p:cNvPicPr>
          <p:nvPr/>
        </p:nvPicPr>
        <p:blipFill>
          <a:blip r:embed="rId4"/>
          <a:stretch>
            <a:fillRect/>
          </a:stretch>
        </p:blipFill>
        <p:spPr>
          <a:xfrm rot="21600000">
            <a:off x="2727566" y="2550682"/>
            <a:ext cx="304864" cy="46872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2"/>
          <p:cNvSpPr/>
          <p:nvPr/>
        </p:nvSpPr>
        <p:spPr>
          <a:xfrm>
            <a:off x="0" y="145415"/>
            <a:ext cx="5760085" cy="375920"/>
          </a:xfrm>
          <a:prstGeom prst="rect">
            <a:avLst/>
          </a:prstGeom>
          <a:solidFill>
            <a:srgbClr val="003874">
              <a:alpha val="100000"/>
            </a:srgbClr>
          </a:solidFill>
          <a:ln w="0" cap="flat">
            <a:noFill/>
            <a:prstDash val="solid"/>
            <a:miter lim="0"/>
          </a:ln>
        </p:spPr>
        <p:txBody>
          <a:bodyPr vert="horz" wrap="square" lIns="0" tIns="0" rIns="0" bIns="0"/>
          <a:lstStyle/>
          <a:p>
            <a:pPr algn="l" rtl="0" eaLnBrk="0">
              <a:lnSpc>
                <a:spcPct val="148000"/>
              </a:lnSpc>
            </a:pPr>
            <a:endParaRPr sz="1000" dirty="0">
              <a:latin typeface="Times New Roman" panose="02020503050405090304"/>
              <a:ea typeface="Times New Roman" panose="02020503050405090304"/>
              <a:cs typeface="Times New Roman" panose="02020503050405090304"/>
            </a:endParaRPr>
          </a:p>
        </p:txBody>
      </p:sp>
      <p:sp>
        <p:nvSpPr>
          <p:cNvPr id="6" name="文本框 5"/>
          <p:cNvSpPr txBox="1"/>
          <p:nvPr/>
        </p:nvSpPr>
        <p:spPr>
          <a:xfrm>
            <a:off x="54243" y="198755"/>
            <a:ext cx="5668645" cy="246221"/>
          </a:xfrm>
          <a:prstGeom prst="rect">
            <a:avLst/>
          </a:prstGeom>
          <a:noFill/>
        </p:spPr>
        <p:txBody>
          <a:bodyPr wrap="square" rtlCol="0">
            <a:spAutoFit/>
          </a:bodyPr>
          <a:lstStyle/>
          <a:p>
            <a:r>
              <a:rPr lang="en-US" altLang="zh-CN" sz="1000" b="1" dirty="0">
                <a:solidFill>
                  <a:schemeClr val="bg1"/>
                </a:solidFill>
                <a:latin typeface="Times New Roman Bold" panose="02020503050405090304" charset="0"/>
                <a:cs typeface="Times New Roman Bold" panose="02020503050405090304" charset="0"/>
              </a:rPr>
              <a:t>Core Tasks 4: The distinct characteristics that distinguish agricultural fires from other types of fires</a:t>
            </a:r>
          </a:p>
        </p:txBody>
      </p:sp>
      <p:grpSp>
        <p:nvGrpSpPr>
          <p:cNvPr id="15" name="group 2"/>
          <p:cNvGrpSpPr/>
          <p:nvPr/>
        </p:nvGrpSpPr>
        <p:grpSpPr>
          <a:xfrm rot="21600000">
            <a:off x="0" y="3131464"/>
            <a:ext cx="5759958" cy="108559"/>
            <a:chOff x="0" y="0"/>
            <a:chExt cx="5759958" cy="108559"/>
          </a:xfrm>
        </p:grpSpPr>
        <p:pic>
          <p:nvPicPr>
            <p:cNvPr id="16" name="picture 8"/>
            <p:cNvPicPr>
              <a:picLocks noChangeAspect="1"/>
            </p:cNvPicPr>
            <p:nvPr/>
          </p:nvPicPr>
          <p:blipFill>
            <a:blip r:embed="rId4"/>
            <a:stretch>
              <a:fillRect/>
            </a:stretch>
          </p:blipFill>
          <p:spPr>
            <a:xfrm rot="21600000">
              <a:off x="0" y="0"/>
              <a:ext cx="5759958" cy="108559"/>
            </a:xfrm>
            <a:prstGeom prst="rect">
              <a:avLst/>
            </a:prstGeom>
          </p:spPr>
        </p:pic>
        <p:sp>
          <p:nvSpPr>
            <p:cNvPr id="17" name="textbox 10"/>
            <p:cNvSpPr/>
            <p:nvPr/>
          </p:nvSpPr>
          <p:spPr>
            <a:xfrm>
              <a:off x="-12700" y="-12700"/>
              <a:ext cx="5785485" cy="133985"/>
            </a:xfrm>
            <a:prstGeom prst="rect">
              <a:avLst/>
            </a:prstGeom>
            <a:noFill/>
            <a:ln w="0" cap="flat">
              <a:noFill/>
              <a:prstDash val="solid"/>
              <a:miter lim="0"/>
            </a:ln>
          </p:spPr>
          <p:txBody>
            <a:bodyPr vert="horz" wrap="square" lIns="0" tIns="0" rIns="0" bIns="0"/>
            <a:lstStyle/>
            <a:p>
              <a:pPr algn="l" rtl="0" eaLnBrk="0">
                <a:lnSpc>
                  <a:spcPct val="168000"/>
                </a:lnSpc>
              </a:pPr>
              <a:endParaRPr sz="100" dirty="0">
                <a:latin typeface="Arial" panose="020B0604020202090204"/>
                <a:ea typeface="Arial" panose="020B0604020202090204"/>
                <a:cs typeface="Arial" panose="020B0604020202090204"/>
              </a:endParaRPr>
            </a:p>
            <a:p>
              <a:pPr marL="696595" algn="l" rtl="0" eaLnBrk="0">
                <a:lnSpc>
                  <a:spcPts val="625"/>
                </a:lnSpc>
                <a:spcBef>
                  <a:spcPts val="0"/>
                </a:spcBef>
              </a:pPr>
              <a:r>
                <a:rPr sz="500" kern="0" spc="50" dirty="0">
                  <a:solidFill>
                    <a:srgbClr val="FFFFFF">
                      <a:alpha val="100000"/>
                    </a:srgbClr>
                  </a:solidFill>
                  <a:latin typeface="Times New Roman" panose="02020503050405090304"/>
                  <a:ea typeface="Times New Roman" panose="02020503050405090304"/>
                  <a:cs typeface="Times New Roman" panose="02020503050405090304"/>
                </a:rPr>
                <a:t>HKUST(GZ)</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5" action="ppaction://hlinksldjump"/>
                </a:rPr>
                <a:t>Investigating</a:t>
              </a:r>
              <a:r>
                <a:rPr sz="500" kern="0" spc="30" dirty="0">
                  <a:solidFill>
                    <a:srgbClr val="003874">
                      <a:alpha val="100000"/>
                    </a:srgbClr>
                  </a:solidFill>
                  <a:latin typeface="Times New Roman" panose="02020503050405090304"/>
                  <a:ea typeface="Times New Roman" panose="02020503050405090304"/>
                  <a:cs typeface="Times New Roman" panose="02020503050405090304"/>
                  <a:hlinkClick r:id="rId5" action="ppaction://hlinksldjump"/>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5" action="ppaction://hlinksldjump"/>
                </a:rPr>
                <a:t>Ag</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5" action="ppaction://hlinksldjump"/>
                </a:rPr>
                <a:t>ricultural Burning</a:t>
              </a:r>
              <a:r>
                <a:rPr sz="500" kern="0" spc="-10" dirty="0">
                  <a:solidFill>
                    <a:srgbClr val="003874">
                      <a:alpha val="100000"/>
                    </a:srgbClr>
                  </a:solidFill>
                  <a:latin typeface="Times New Roman" panose="02020503050405090304"/>
                  <a:ea typeface="Times New Roman" panose="02020503050405090304"/>
                  <a:cs typeface="Times New Roman" panose="02020503050405090304"/>
                  <a:hlinkClick r:id="rId5" action="ppaction://hlinksldjump"/>
                </a:rPr>
                <a:t> </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5" action="ppaction://hlinksldjump"/>
                </a:rPr>
                <a:t>with Remote Sensing</a:t>
              </a:r>
              <a:r>
                <a:rPr sz="500" kern="0" spc="1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November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5</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 2025</a:t>
              </a:r>
              <a:r>
                <a:rPr sz="500" kern="0" spc="1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1</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0</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 /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17</a:t>
              </a:r>
              <a:endParaRPr sz="500" dirty="0">
                <a:latin typeface="Times New Roman" panose="02020503050405090304"/>
                <a:ea typeface="Times New Roman" panose="02020503050405090304"/>
                <a:cs typeface="Times New Roman" panose="02020503050405090304"/>
              </a:endParaRPr>
            </a:p>
          </p:txBody>
        </p:sp>
      </p:grpSp>
      <p:pic>
        <p:nvPicPr>
          <p:cNvPr id="2" name="图片 1" descr="3dd238d42c19096472adde65cbb9dfe9"/>
          <p:cNvPicPr>
            <a:picLocks noChangeAspect="1"/>
          </p:cNvPicPr>
          <p:nvPr/>
        </p:nvPicPr>
        <p:blipFill>
          <a:blip r:embed="rId6"/>
          <a:srcRect b="51283"/>
          <a:stretch>
            <a:fillRect/>
          </a:stretch>
        </p:blipFill>
        <p:spPr>
          <a:xfrm>
            <a:off x="136525" y="553720"/>
            <a:ext cx="2092960" cy="1237615"/>
          </a:xfrm>
          <a:prstGeom prst="rect">
            <a:avLst/>
          </a:prstGeom>
        </p:spPr>
      </p:pic>
      <p:sp>
        <p:nvSpPr>
          <p:cNvPr id="4" name="文本框 3"/>
          <p:cNvSpPr txBox="1"/>
          <p:nvPr/>
        </p:nvSpPr>
        <p:spPr>
          <a:xfrm>
            <a:off x="2393315" y="1811020"/>
            <a:ext cx="2865120" cy="1144905"/>
          </a:xfrm>
          <a:prstGeom prst="rect">
            <a:avLst/>
          </a:prstGeom>
          <a:noFill/>
        </p:spPr>
        <p:txBody>
          <a:bodyPr wrap="square" rtlCol="0">
            <a:noAutofit/>
          </a:bodyPr>
          <a:lstStyle/>
          <a:p>
            <a:pPr marL="171450" indent="-171450">
              <a:lnSpc>
                <a:spcPct val="60000"/>
              </a:lnSpc>
              <a:buFont typeface="Arial" panose="020B0604020202090204" pitchFamily="34" charset="0"/>
              <a:buChar char="•"/>
            </a:pPr>
            <a:r>
              <a:rPr lang="en-US" altLang="zh-CN" sz="900">
                <a:latin typeface="Times New Roman Regular" panose="02020503050405090304" charset="0"/>
                <a:cs typeface="Times New Roman Regular" panose="02020503050405090304" charset="0"/>
              </a:rPr>
              <a:t>Agricultural fires show lower FRP</a:t>
            </a:r>
          </a:p>
          <a:p>
            <a:pPr marL="171450" indent="-171450">
              <a:lnSpc>
                <a:spcPct val="60000"/>
              </a:lnSpc>
              <a:buFont typeface="Arial" panose="020B0604020202090204" pitchFamily="34" charset="0"/>
              <a:buChar char="•"/>
            </a:pPr>
            <a:endParaRPr lang="en-US" altLang="zh-CN" sz="900">
              <a:latin typeface="Times New Roman Regular" panose="02020503050405090304" charset="0"/>
              <a:cs typeface="Times New Roman Regular" panose="02020503050405090304" charset="0"/>
            </a:endParaRPr>
          </a:p>
          <a:p>
            <a:pPr marL="171450" indent="-171450">
              <a:lnSpc>
                <a:spcPct val="60000"/>
              </a:lnSpc>
              <a:buFont typeface="Arial" panose="020B0604020202090204" pitchFamily="34" charset="0"/>
              <a:buChar char="•"/>
            </a:pPr>
            <a:r>
              <a:rPr lang="en-US" altLang="zh-CN" sz="900">
                <a:latin typeface="Times New Roman Regular" panose="02020503050405090304" charset="0"/>
                <a:cs typeface="Times New Roman Regular" panose="02020503050405090304" charset="0"/>
              </a:rPr>
              <a:t>Median: 8.7 vs 13.5</a:t>
            </a:r>
          </a:p>
          <a:p>
            <a:pPr marL="171450" indent="-171450">
              <a:lnSpc>
                <a:spcPct val="60000"/>
              </a:lnSpc>
              <a:buFont typeface="Arial" panose="020B0604020202090204" pitchFamily="34" charset="0"/>
              <a:buChar char="•"/>
            </a:pPr>
            <a:endParaRPr lang="en-US" altLang="zh-CN" sz="900">
              <a:latin typeface="Times New Roman Regular" panose="02020503050405090304" charset="0"/>
              <a:cs typeface="Times New Roman Regular" panose="02020503050405090304" charset="0"/>
            </a:endParaRPr>
          </a:p>
          <a:p>
            <a:pPr marL="171450" indent="-171450">
              <a:lnSpc>
                <a:spcPct val="60000"/>
              </a:lnSpc>
              <a:buFont typeface="Arial" panose="020B0604020202090204" pitchFamily="34" charset="0"/>
              <a:buChar char="•"/>
            </a:pPr>
            <a:r>
              <a:rPr lang="en-US" altLang="zh-CN" sz="900">
                <a:latin typeface="Times New Roman Regular" panose="02020503050405090304" charset="0"/>
                <a:cs typeface="Times New Roman Regular" panose="02020503050405090304" charset="0"/>
              </a:rPr>
              <a:t>Upper tail gap widens (P90 26 vs 47.5)</a:t>
            </a:r>
          </a:p>
          <a:p>
            <a:pPr marL="171450" indent="-171450">
              <a:lnSpc>
                <a:spcPct val="60000"/>
              </a:lnSpc>
              <a:buFont typeface="Arial" panose="020B0604020202090204" pitchFamily="34" charset="0"/>
              <a:buChar char="•"/>
            </a:pPr>
            <a:endParaRPr lang="en-US" altLang="zh-CN" sz="900">
              <a:latin typeface="Times New Roman Regular" panose="02020503050405090304" charset="0"/>
              <a:cs typeface="Times New Roman Regular" panose="02020503050405090304" charset="0"/>
            </a:endParaRPr>
          </a:p>
          <a:p>
            <a:pPr marL="171450" indent="-171450">
              <a:lnSpc>
                <a:spcPct val="60000"/>
              </a:lnSpc>
              <a:buFont typeface="Arial" panose="020B0604020202090204" pitchFamily="34" charset="0"/>
              <a:buChar char="•"/>
            </a:pPr>
            <a:r>
              <a:rPr lang="en-US" altLang="zh-CN" sz="900">
                <a:latin typeface="Times New Roman Regular" panose="02020503050405090304" charset="0"/>
                <a:cs typeface="Times New Roman Regular" panose="02020503050405090304" charset="0"/>
              </a:rPr>
              <a:t>Mann-Whitney test: p &lt; 1e-160</a:t>
            </a:r>
          </a:p>
          <a:p>
            <a:pPr marL="171450" indent="-171450">
              <a:lnSpc>
                <a:spcPct val="60000"/>
              </a:lnSpc>
              <a:buFont typeface="Arial" panose="020B0604020202090204" pitchFamily="34" charset="0"/>
              <a:buChar char="•"/>
            </a:pPr>
            <a:endParaRPr lang="en-US" altLang="zh-CN" sz="900">
              <a:latin typeface="Times New Roman Regular" panose="02020503050405090304" charset="0"/>
              <a:cs typeface="Times New Roman Regular" panose="02020503050405090304" charset="0"/>
            </a:endParaRPr>
          </a:p>
          <a:p>
            <a:pPr marL="171450" indent="-171450">
              <a:lnSpc>
                <a:spcPct val="60000"/>
              </a:lnSpc>
              <a:buFont typeface="Arial" panose="020B0604020202090204" pitchFamily="34" charset="0"/>
              <a:buChar char="•"/>
            </a:pPr>
            <a:r>
              <a:rPr lang="en-US" altLang="zh-CN" sz="900">
                <a:latin typeface="Times New Roman Regular" panose="02020503050405090304" charset="0"/>
                <a:cs typeface="Times New Roman Regular" panose="02020503050405090304" charset="0"/>
              </a:rPr>
              <a:t>Cliff’s delta: −0.31 (medium effect)</a:t>
            </a:r>
          </a:p>
          <a:p>
            <a:pPr marL="171450" indent="-171450">
              <a:lnSpc>
                <a:spcPct val="60000"/>
              </a:lnSpc>
              <a:buFont typeface="Arial" panose="020B0604020202090204" pitchFamily="34" charset="0"/>
              <a:buChar char="•"/>
            </a:pPr>
            <a:endParaRPr lang="en-US" altLang="zh-CN" sz="900">
              <a:latin typeface="Times New Roman Regular" panose="02020503050405090304" charset="0"/>
              <a:cs typeface="Times New Roman Regular" panose="02020503050405090304" charset="0"/>
            </a:endParaRPr>
          </a:p>
          <a:p>
            <a:pPr marL="171450" indent="-171450">
              <a:lnSpc>
                <a:spcPct val="60000"/>
              </a:lnSpc>
              <a:buFont typeface="Arial" panose="020B0604020202090204" pitchFamily="34" charset="0"/>
              <a:buChar char="•"/>
            </a:pPr>
            <a:r>
              <a:rPr lang="en-US" altLang="en-US" sz="900">
                <a:latin typeface="Times New Roman Regular" panose="02020503050405090304" charset="0"/>
                <a:cs typeface="Times New Roman Regular" panose="02020503050405090304" charset="0"/>
              </a:rPr>
              <a:t>→</a:t>
            </a:r>
            <a:r>
              <a:rPr lang="en-US" altLang="zh-CN" sz="900">
                <a:latin typeface="Times New Roman Regular" panose="02020503050405090304" charset="0"/>
                <a:cs typeface="Times New Roman Regular" panose="02020503050405090304" charset="0"/>
              </a:rPr>
              <a:t> Agricultural fires are smaller &amp; less intense</a:t>
            </a:r>
          </a:p>
        </p:txBody>
      </p:sp>
      <p:graphicFrame>
        <p:nvGraphicFramePr>
          <p:cNvPr id="8" name="表格 7"/>
          <p:cNvGraphicFramePr/>
          <p:nvPr>
            <p:custDataLst>
              <p:tags r:id="rId1"/>
            </p:custDataLst>
          </p:nvPr>
        </p:nvGraphicFramePr>
        <p:xfrm>
          <a:off x="2275205" y="745490"/>
          <a:ext cx="3393440" cy="855345"/>
        </p:xfrm>
        <a:graphic>
          <a:graphicData uri="http://schemas.openxmlformats.org/drawingml/2006/table">
            <a:tbl>
              <a:tblPr/>
              <a:tblGrid>
                <a:gridCol w="762635">
                  <a:extLst>
                    <a:ext uri="{9D8B030D-6E8A-4147-A177-3AD203B41FA5}">
                      <a16:colId xmlns:a16="http://schemas.microsoft.com/office/drawing/2014/main" val="20000"/>
                    </a:ext>
                  </a:extLst>
                </a:gridCol>
                <a:gridCol w="760730">
                  <a:extLst>
                    <a:ext uri="{9D8B030D-6E8A-4147-A177-3AD203B41FA5}">
                      <a16:colId xmlns:a16="http://schemas.microsoft.com/office/drawing/2014/main" val="20001"/>
                    </a:ext>
                  </a:extLst>
                </a:gridCol>
                <a:gridCol w="1870075">
                  <a:extLst>
                    <a:ext uri="{9D8B030D-6E8A-4147-A177-3AD203B41FA5}">
                      <a16:colId xmlns:a16="http://schemas.microsoft.com/office/drawing/2014/main" val="20002"/>
                    </a:ext>
                  </a:extLst>
                </a:gridCol>
              </a:tblGrid>
              <a:tr h="189865">
                <a:tc>
                  <a:txBody>
                    <a:bodyPr/>
                    <a:lstStyle/>
                    <a:p>
                      <a:pPr algn="ctr" fontAlgn="ctr"/>
                      <a:r>
                        <a:rPr lang="en-US" altLang="zh-CN" sz="800" b="1" i="0">
                          <a:solidFill>
                            <a:srgbClr val="000000"/>
                          </a:solidFill>
                          <a:latin typeface="Times New Roman" panose="02020503050405090304"/>
                          <a:ea typeface="Times New Roman" panose="02020503050405090304"/>
                        </a:rPr>
                        <a:t>Statistical test</a:t>
                      </a:r>
                    </a:p>
                  </a:txBody>
                  <a:tcPr marL="13017" marR="13017" marT="13017" marB="0" anchor="ctr">
                    <a:lnL>
                      <a:noFill/>
                    </a:lnL>
                    <a:lnR>
                      <a:noFill/>
                    </a:lnR>
                    <a:lnT>
                      <a:noFill/>
                    </a:lnT>
                    <a:lnB w="6350" cap="flat" cmpd="sng">
                      <a:solidFill>
                        <a:srgbClr val="000000"/>
                      </a:solidFill>
                      <a:prstDash val="solid"/>
                      <a:headEnd type="none" w="med" len="med"/>
                      <a:tailEnd type="none" w="med" len="med"/>
                    </a:lnB>
                    <a:solidFill>
                      <a:srgbClr val="E7E6E6"/>
                    </a:solidFill>
                  </a:tcPr>
                </a:tc>
                <a:tc>
                  <a:txBody>
                    <a:bodyPr/>
                    <a:lstStyle/>
                    <a:p>
                      <a:pPr algn="ctr" fontAlgn="ctr"/>
                      <a:r>
                        <a:rPr lang="en-US" altLang="zh-CN" sz="800" b="1" i="0">
                          <a:solidFill>
                            <a:srgbClr val="000000"/>
                          </a:solidFill>
                          <a:latin typeface="Times New Roman" panose="02020503050405090304"/>
                          <a:ea typeface="Times New Roman" panose="02020503050405090304"/>
                        </a:rPr>
                        <a:t>Result</a:t>
                      </a:r>
                    </a:p>
                  </a:txBody>
                  <a:tcPr marL="13017" marR="13017" marT="13017" marB="0" anchor="ctr">
                    <a:lnL>
                      <a:noFill/>
                    </a:lnL>
                    <a:lnR>
                      <a:noFill/>
                    </a:lnR>
                    <a:lnT>
                      <a:noFill/>
                    </a:lnT>
                    <a:lnB w="6350" cap="flat" cmpd="sng">
                      <a:solidFill>
                        <a:srgbClr val="000000"/>
                      </a:solidFill>
                      <a:prstDash val="solid"/>
                      <a:headEnd type="none" w="med" len="med"/>
                      <a:tailEnd type="none" w="med" len="med"/>
                    </a:lnB>
                    <a:solidFill>
                      <a:srgbClr val="E7E6E6"/>
                    </a:solidFill>
                  </a:tcPr>
                </a:tc>
                <a:tc>
                  <a:txBody>
                    <a:bodyPr/>
                    <a:lstStyle/>
                    <a:p>
                      <a:pPr algn="ctr" fontAlgn="ctr"/>
                      <a:r>
                        <a:rPr lang="en-US" altLang="zh-CN" sz="800" b="1" i="0">
                          <a:solidFill>
                            <a:srgbClr val="000000"/>
                          </a:solidFill>
                          <a:latin typeface="Times New Roman" panose="02020503050405090304"/>
                          <a:ea typeface="Times New Roman" panose="02020503050405090304"/>
                        </a:rPr>
                        <a:t>Interpretation</a:t>
                      </a:r>
                    </a:p>
                  </a:txBody>
                  <a:tcPr marL="13017" marR="13017" marT="13017" marB="0" anchor="ctr">
                    <a:lnL>
                      <a:noFill/>
                    </a:lnL>
                    <a:lnR>
                      <a:noFill/>
                    </a:lnR>
                    <a:lnT>
                      <a:noFill/>
                    </a:lnT>
                    <a:lnB w="6350" cap="flat" cmpd="sng">
                      <a:solidFill>
                        <a:srgbClr val="000000"/>
                      </a:solidFill>
                      <a:prstDash val="solid"/>
                      <a:headEnd type="none" w="med" len="med"/>
                      <a:tailEnd type="none" w="med" len="med"/>
                    </a:lnB>
                    <a:solidFill>
                      <a:srgbClr val="E7E6E6"/>
                    </a:solidFill>
                  </a:tcPr>
                </a:tc>
                <a:extLst>
                  <a:ext uri="{0D108BD9-81ED-4DB2-BD59-A6C34878D82A}">
                    <a16:rowId xmlns:a16="http://schemas.microsoft.com/office/drawing/2014/main" val="10000"/>
                  </a:ext>
                </a:extLst>
              </a:tr>
              <a:tr h="379730">
                <a:tc>
                  <a:txBody>
                    <a:bodyPr/>
                    <a:lstStyle/>
                    <a:p>
                      <a:pPr algn="ctr" fontAlgn="ctr"/>
                      <a:r>
                        <a:rPr lang="en-US" altLang="zh-CN" sz="800" b="0" i="0">
                          <a:solidFill>
                            <a:srgbClr val="000000"/>
                          </a:solidFill>
                          <a:latin typeface="Times New Roman" panose="02020503050405090304"/>
                          <a:ea typeface="Times New Roman" panose="02020503050405090304"/>
                        </a:rPr>
                        <a:t>Mann–Whitney U</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U = 1.17 × 10⁸, p &lt; 1e−168</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Agricultural FRP significantly lower than other fires</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1"/>
                  </a:ext>
                </a:extLst>
              </a:tr>
              <a:tr h="285750">
                <a:tc>
                  <a:txBody>
                    <a:bodyPr/>
                    <a:lstStyle/>
                    <a:p>
                      <a:pPr algn="ctr" fontAlgn="ctr"/>
                      <a:r>
                        <a:rPr lang="en-US" altLang="zh-CN" sz="800" b="0" i="0">
                          <a:solidFill>
                            <a:srgbClr val="000000"/>
                          </a:solidFill>
                          <a:latin typeface="Times New Roman" panose="02020503050405090304"/>
                          <a:ea typeface="Times New Roman" panose="02020503050405090304"/>
                        </a:rPr>
                        <a:t>Cliff’s Delta</a:t>
                      </a:r>
                    </a:p>
                  </a:txBody>
                  <a:tcPr marL="13017" marR="13017" marT="13017" marB="0" anchor="ctr">
                    <a:lnL>
                      <a:noFill/>
                    </a:lnL>
                    <a:lnR>
                      <a:noFill/>
                    </a:lnR>
                    <a:lnT w="6350" cap="flat" cmpd="sng">
                      <a:solidFill>
                        <a:srgbClr val="000000"/>
                      </a:solidFill>
                      <a:prstDash val="solid"/>
                      <a:headEnd type="none" w="med" len="med"/>
                      <a:tailEnd type="none" w="med" len="med"/>
                    </a:lnT>
                    <a:lnB>
                      <a:noFill/>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δ = −0.312</a:t>
                      </a:r>
                    </a:p>
                  </a:txBody>
                  <a:tcPr marL="13017" marR="13017" marT="13017" marB="0" anchor="ctr">
                    <a:lnL>
                      <a:noFill/>
                    </a:lnL>
                    <a:lnR>
                      <a:noFill/>
                    </a:lnR>
                    <a:lnT w="6350" cap="flat" cmpd="sng">
                      <a:solidFill>
                        <a:srgbClr val="000000"/>
                      </a:solidFill>
                      <a:prstDash val="solid"/>
                      <a:headEnd type="none" w="med" len="med"/>
                      <a:tailEnd type="none" w="med" len="med"/>
                    </a:lnT>
                    <a:lnB>
                      <a:noFill/>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Medium effect size (agricultural &lt; other)</a:t>
                      </a:r>
                    </a:p>
                  </a:txBody>
                  <a:tcPr marL="13017" marR="13017" marT="13017" marB="0" anchor="ctr">
                    <a:lnL>
                      <a:noFill/>
                    </a:lnL>
                    <a:lnR>
                      <a:noFill/>
                    </a:lnR>
                    <a:lnT w="6350" cap="flat" cmpd="sng">
                      <a:solidFill>
                        <a:srgbClr val="000000"/>
                      </a:solidFill>
                      <a:prstDash val="solid"/>
                      <a:headEnd type="none" w="med" len="med"/>
                      <a:tailEnd type="none" w="med" len="med"/>
                    </a:lnT>
                    <a:lnB>
                      <a:noFill/>
                    </a:lnB>
                    <a:noFill/>
                  </a:tcPr>
                </a:tc>
                <a:extLst>
                  <a:ext uri="{0D108BD9-81ED-4DB2-BD59-A6C34878D82A}">
                    <a16:rowId xmlns:a16="http://schemas.microsoft.com/office/drawing/2014/main" val="10002"/>
                  </a:ext>
                </a:extLst>
              </a:tr>
            </a:tbl>
          </a:graphicData>
        </a:graphic>
      </p:graphicFrame>
      <p:pic>
        <p:nvPicPr>
          <p:cNvPr id="9" name="图片 8" descr="03eb5d79086af2092720ae3f8429cf0e"/>
          <p:cNvPicPr>
            <a:picLocks noChangeAspect="1"/>
          </p:cNvPicPr>
          <p:nvPr/>
        </p:nvPicPr>
        <p:blipFill>
          <a:blip r:embed="rId7"/>
          <a:srcRect b="24234"/>
          <a:stretch>
            <a:fillRect/>
          </a:stretch>
        </p:blipFill>
        <p:spPr>
          <a:xfrm>
            <a:off x="181610" y="1815465"/>
            <a:ext cx="2093595" cy="12915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2"/>
          <p:cNvSpPr/>
          <p:nvPr/>
        </p:nvSpPr>
        <p:spPr>
          <a:xfrm>
            <a:off x="0" y="145415"/>
            <a:ext cx="5760085" cy="375920"/>
          </a:xfrm>
          <a:prstGeom prst="rect">
            <a:avLst/>
          </a:prstGeom>
          <a:solidFill>
            <a:srgbClr val="003874">
              <a:alpha val="100000"/>
            </a:srgbClr>
          </a:solidFill>
          <a:ln w="0" cap="flat">
            <a:noFill/>
            <a:prstDash val="solid"/>
            <a:miter lim="0"/>
          </a:ln>
        </p:spPr>
        <p:txBody>
          <a:bodyPr vert="horz" wrap="square" lIns="0" tIns="0" rIns="0" bIns="0"/>
          <a:lstStyle/>
          <a:p>
            <a:pPr algn="l" rtl="0" eaLnBrk="0">
              <a:lnSpc>
                <a:spcPct val="148000"/>
              </a:lnSpc>
            </a:pPr>
            <a:endParaRPr sz="1000" dirty="0">
              <a:latin typeface="Times New Roman" panose="02020503050405090304"/>
              <a:ea typeface="Times New Roman" panose="02020503050405090304"/>
              <a:cs typeface="Times New Roman" panose="02020503050405090304"/>
            </a:endParaRPr>
          </a:p>
        </p:txBody>
      </p:sp>
      <p:grpSp>
        <p:nvGrpSpPr>
          <p:cNvPr id="15" name="group 2"/>
          <p:cNvGrpSpPr/>
          <p:nvPr/>
        </p:nvGrpSpPr>
        <p:grpSpPr>
          <a:xfrm rot="21600000">
            <a:off x="0" y="3131464"/>
            <a:ext cx="5759958" cy="108559"/>
            <a:chOff x="0" y="0"/>
            <a:chExt cx="5759958" cy="108559"/>
          </a:xfrm>
        </p:grpSpPr>
        <p:pic>
          <p:nvPicPr>
            <p:cNvPr id="16" name="picture 8"/>
            <p:cNvPicPr>
              <a:picLocks noChangeAspect="1"/>
            </p:cNvPicPr>
            <p:nvPr/>
          </p:nvPicPr>
          <p:blipFill>
            <a:blip r:embed="rId3"/>
            <a:stretch>
              <a:fillRect/>
            </a:stretch>
          </p:blipFill>
          <p:spPr>
            <a:xfrm rot="21600000">
              <a:off x="0" y="0"/>
              <a:ext cx="5759958" cy="108559"/>
            </a:xfrm>
            <a:prstGeom prst="rect">
              <a:avLst/>
            </a:prstGeom>
          </p:spPr>
        </p:pic>
        <p:sp>
          <p:nvSpPr>
            <p:cNvPr id="17" name="textbox 10"/>
            <p:cNvSpPr/>
            <p:nvPr/>
          </p:nvSpPr>
          <p:spPr>
            <a:xfrm>
              <a:off x="-12700" y="-12700"/>
              <a:ext cx="5785485" cy="133985"/>
            </a:xfrm>
            <a:prstGeom prst="rect">
              <a:avLst/>
            </a:prstGeom>
            <a:noFill/>
            <a:ln w="0" cap="flat">
              <a:noFill/>
              <a:prstDash val="solid"/>
              <a:miter lim="0"/>
            </a:ln>
          </p:spPr>
          <p:txBody>
            <a:bodyPr vert="horz" wrap="square" lIns="0" tIns="0" rIns="0" bIns="0"/>
            <a:lstStyle/>
            <a:p>
              <a:pPr algn="l" rtl="0" eaLnBrk="0">
                <a:lnSpc>
                  <a:spcPct val="168000"/>
                </a:lnSpc>
              </a:pPr>
              <a:endParaRPr sz="100" dirty="0">
                <a:latin typeface="Arial" panose="020B0604020202090204"/>
                <a:ea typeface="Arial" panose="020B0604020202090204"/>
                <a:cs typeface="Arial" panose="020B0604020202090204"/>
              </a:endParaRPr>
            </a:p>
            <a:p>
              <a:pPr marL="696595" algn="l" rtl="0" eaLnBrk="0">
                <a:lnSpc>
                  <a:spcPts val="625"/>
                </a:lnSpc>
                <a:spcBef>
                  <a:spcPts val="0"/>
                </a:spcBef>
              </a:pPr>
              <a:r>
                <a:rPr sz="500" kern="0" spc="50" dirty="0">
                  <a:solidFill>
                    <a:srgbClr val="FFFFFF">
                      <a:alpha val="100000"/>
                    </a:srgbClr>
                  </a:solidFill>
                  <a:latin typeface="Times New Roman" panose="02020503050405090304"/>
                  <a:ea typeface="Times New Roman" panose="02020503050405090304"/>
                  <a:cs typeface="Times New Roman" panose="02020503050405090304"/>
                </a:rPr>
                <a:t>HKUST(GZ)</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Investigating</a:t>
              </a:r>
              <a:r>
                <a:rPr sz="500" kern="0" spc="3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Ag</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ricultural Burning</a:t>
              </a:r>
              <a:r>
                <a:rPr sz="500" kern="0" spc="-1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 </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with Remote Sensing</a:t>
              </a:r>
              <a:r>
                <a:rPr sz="500" kern="0" spc="1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November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5</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 2025</a:t>
              </a:r>
              <a:r>
                <a:rPr sz="500" kern="0" spc="1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1</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1</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 /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17</a:t>
              </a:r>
              <a:endParaRPr sz="500" dirty="0">
                <a:latin typeface="Times New Roman" panose="02020503050405090304"/>
                <a:ea typeface="Times New Roman" panose="02020503050405090304"/>
                <a:cs typeface="Times New Roman" panose="02020503050405090304"/>
              </a:endParaRPr>
            </a:p>
          </p:txBody>
        </p:sp>
      </p:grpSp>
      <p:grpSp>
        <p:nvGrpSpPr>
          <p:cNvPr id="10" name="组合 9"/>
          <p:cNvGrpSpPr/>
          <p:nvPr/>
        </p:nvGrpSpPr>
        <p:grpSpPr>
          <a:xfrm>
            <a:off x="120650" y="631190"/>
            <a:ext cx="5545455" cy="1684020"/>
            <a:chOff x="238" y="994"/>
            <a:chExt cx="8366" cy="2186"/>
          </a:xfrm>
        </p:grpSpPr>
        <p:pic>
          <p:nvPicPr>
            <p:cNvPr id="5" name="图片 4" descr="744ddeac0cba7f9b529de6e6ab128d25"/>
            <p:cNvPicPr>
              <a:picLocks noChangeAspect="1"/>
            </p:cNvPicPr>
            <p:nvPr/>
          </p:nvPicPr>
          <p:blipFill>
            <a:blip r:embed="rId5"/>
            <a:stretch>
              <a:fillRect/>
            </a:stretch>
          </p:blipFill>
          <p:spPr>
            <a:xfrm>
              <a:off x="238" y="994"/>
              <a:ext cx="4184" cy="2129"/>
            </a:xfrm>
            <a:prstGeom prst="rect">
              <a:avLst/>
            </a:prstGeom>
          </p:spPr>
        </p:pic>
        <p:pic>
          <p:nvPicPr>
            <p:cNvPr id="7" name="图片 6" descr="0858020cffb3b66c48cd4dc50555b721"/>
            <p:cNvPicPr>
              <a:picLocks noChangeAspect="1"/>
            </p:cNvPicPr>
            <p:nvPr/>
          </p:nvPicPr>
          <p:blipFill>
            <a:blip r:embed="rId6"/>
            <a:stretch>
              <a:fillRect/>
            </a:stretch>
          </p:blipFill>
          <p:spPr>
            <a:xfrm>
              <a:off x="4422" y="994"/>
              <a:ext cx="4183" cy="2187"/>
            </a:xfrm>
            <a:prstGeom prst="rect">
              <a:avLst/>
            </a:prstGeom>
          </p:spPr>
        </p:pic>
      </p:grpSp>
      <p:sp>
        <p:nvSpPr>
          <p:cNvPr id="9" name="文本框 8"/>
          <p:cNvSpPr txBox="1"/>
          <p:nvPr/>
        </p:nvSpPr>
        <p:spPr>
          <a:xfrm>
            <a:off x="1162685" y="2315845"/>
            <a:ext cx="3433445" cy="629920"/>
          </a:xfrm>
          <a:prstGeom prst="rect">
            <a:avLst/>
          </a:prstGeom>
          <a:noFill/>
        </p:spPr>
        <p:txBody>
          <a:bodyPr wrap="square" rtlCol="0">
            <a:spAutoFit/>
          </a:bodyPr>
          <a:lstStyle/>
          <a:p>
            <a:pPr marL="171450" indent="-171450">
              <a:lnSpc>
                <a:spcPct val="70000"/>
              </a:lnSpc>
              <a:buFont typeface="Arial" panose="020B0604020202090204" pitchFamily="34" charset="0"/>
              <a:buChar char="•"/>
            </a:pPr>
            <a:r>
              <a:rPr lang="en-US" altLang="zh-CN" sz="1000">
                <a:latin typeface="Times New Roman Regular" panose="02020503050405090304" charset="0"/>
                <a:cs typeface="Times New Roman Regular" panose="02020503050405090304" charset="0"/>
              </a:rPr>
              <a:t>Agricultural fires peak Day ~280–310 (late-Oct to mid-Nov)</a:t>
            </a:r>
          </a:p>
          <a:p>
            <a:pPr marL="171450" indent="-171450">
              <a:lnSpc>
                <a:spcPct val="70000"/>
              </a:lnSpc>
              <a:buFont typeface="Arial" panose="020B0604020202090204" pitchFamily="34" charset="0"/>
              <a:buChar char="•"/>
            </a:pPr>
            <a:endParaRPr lang="en-US" altLang="zh-CN" sz="1000">
              <a:latin typeface="Times New Roman Regular" panose="02020503050405090304" charset="0"/>
              <a:cs typeface="Times New Roman Regular" panose="02020503050405090304" charset="0"/>
            </a:endParaRPr>
          </a:p>
          <a:p>
            <a:pPr marL="171450" indent="-171450">
              <a:lnSpc>
                <a:spcPct val="70000"/>
              </a:lnSpc>
              <a:buFont typeface="Arial" panose="020B0604020202090204" pitchFamily="34" charset="0"/>
              <a:buChar char="•"/>
            </a:pPr>
            <a:r>
              <a:rPr lang="en-US" altLang="zh-CN" sz="1000">
                <a:latin typeface="Times New Roman Regular" panose="02020503050405090304" charset="0"/>
                <a:cs typeface="Times New Roman Regular" panose="02020503050405090304" charset="0"/>
              </a:rPr>
              <a:t>~80% occur in October</a:t>
            </a:r>
          </a:p>
          <a:p>
            <a:pPr marL="171450" indent="-171450">
              <a:lnSpc>
                <a:spcPct val="70000"/>
              </a:lnSpc>
              <a:buFont typeface="Arial" panose="020B0604020202090204" pitchFamily="34" charset="0"/>
              <a:buChar char="•"/>
            </a:pPr>
            <a:endParaRPr lang="en-US" altLang="zh-CN" sz="1000">
              <a:latin typeface="Times New Roman Regular" panose="02020503050405090304" charset="0"/>
              <a:cs typeface="Times New Roman Regular" panose="02020503050405090304" charset="0"/>
            </a:endParaRPr>
          </a:p>
          <a:p>
            <a:pPr marL="171450" indent="-171450">
              <a:lnSpc>
                <a:spcPct val="70000"/>
              </a:lnSpc>
              <a:buFont typeface="Arial" panose="020B0604020202090204" pitchFamily="34" charset="0"/>
              <a:buChar char="•"/>
            </a:pPr>
            <a:r>
              <a:rPr lang="en-US" altLang="zh-CN" sz="1000">
                <a:latin typeface="Times New Roman Regular" panose="02020503050405090304" charset="0"/>
                <a:cs typeface="Times New Roman Regular" panose="02020503050405090304" charset="0"/>
              </a:rPr>
              <a:t>Non-agri fires distributed across spring/summer too</a:t>
            </a:r>
          </a:p>
        </p:txBody>
      </p:sp>
      <p:sp>
        <p:nvSpPr>
          <p:cNvPr id="4" name="文本框 3">
            <a:extLst>
              <a:ext uri="{FF2B5EF4-FFF2-40B4-BE49-F238E27FC236}">
                <a16:creationId xmlns:a16="http://schemas.microsoft.com/office/drawing/2014/main" id="{9530A40E-AF80-A691-27FF-641383BDC3DE}"/>
              </a:ext>
            </a:extLst>
          </p:cNvPr>
          <p:cNvSpPr txBox="1"/>
          <p:nvPr/>
        </p:nvSpPr>
        <p:spPr>
          <a:xfrm>
            <a:off x="54243" y="198755"/>
            <a:ext cx="5668645" cy="246221"/>
          </a:xfrm>
          <a:prstGeom prst="rect">
            <a:avLst/>
          </a:prstGeom>
          <a:noFill/>
        </p:spPr>
        <p:txBody>
          <a:bodyPr wrap="square" rtlCol="0">
            <a:spAutoFit/>
          </a:bodyPr>
          <a:lstStyle/>
          <a:p>
            <a:r>
              <a:rPr lang="en-US" altLang="zh-CN" sz="1000" b="1" dirty="0">
                <a:solidFill>
                  <a:schemeClr val="bg1"/>
                </a:solidFill>
                <a:latin typeface="Times New Roman Bold" panose="02020503050405090304" charset="0"/>
                <a:cs typeface="Times New Roman Bold" panose="02020503050405090304" charset="0"/>
              </a:rPr>
              <a:t>Core Tasks 4: The distinct characteristics that distinguish agricultural fires from other types of fires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2"/>
          <p:cNvSpPr/>
          <p:nvPr/>
        </p:nvSpPr>
        <p:spPr>
          <a:xfrm>
            <a:off x="0" y="145415"/>
            <a:ext cx="5760085" cy="375920"/>
          </a:xfrm>
          <a:prstGeom prst="rect">
            <a:avLst/>
          </a:prstGeom>
          <a:solidFill>
            <a:srgbClr val="003874">
              <a:alpha val="100000"/>
            </a:srgbClr>
          </a:solidFill>
          <a:ln w="0" cap="flat">
            <a:noFill/>
            <a:prstDash val="solid"/>
            <a:miter lim="0"/>
          </a:ln>
        </p:spPr>
        <p:txBody>
          <a:bodyPr vert="horz" wrap="square" lIns="0" tIns="0" rIns="0" bIns="0"/>
          <a:lstStyle/>
          <a:p>
            <a:pPr algn="l" rtl="0" eaLnBrk="0">
              <a:lnSpc>
                <a:spcPct val="148000"/>
              </a:lnSpc>
            </a:pPr>
            <a:endParaRPr sz="1000" dirty="0">
              <a:latin typeface="Times New Roman" panose="02020503050405090304"/>
              <a:ea typeface="Times New Roman" panose="02020503050405090304"/>
              <a:cs typeface="Times New Roman" panose="02020503050405090304"/>
            </a:endParaRPr>
          </a:p>
        </p:txBody>
      </p:sp>
      <p:sp>
        <p:nvSpPr>
          <p:cNvPr id="6" name="文本框 5"/>
          <p:cNvSpPr txBox="1"/>
          <p:nvPr/>
        </p:nvSpPr>
        <p:spPr>
          <a:xfrm>
            <a:off x="198755" y="198755"/>
            <a:ext cx="5490210" cy="275590"/>
          </a:xfrm>
          <a:prstGeom prst="rect">
            <a:avLst/>
          </a:prstGeom>
          <a:noFill/>
        </p:spPr>
        <p:txBody>
          <a:bodyPr wrap="square" rtlCol="0">
            <a:spAutoFit/>
          </a:bodyPr>
          <a:lstStyle/>
          <a:p>
            <a:pPr indent="0">
              <a:buFont typeface="Arial" panose="020B0604020202090204" pitchFamily="34" charset="0"/>
              <a:buNone/>
            </a:pPr>
            <a:r>
              <a:rPr lang="en-US" altLang="zh-CN" sz="1200" b="1">
                <a:solidFill>
                  <a:schemeClr val="bg1"/>
                </a:solidFill>
                <a:latin typeface="Times New Roman Bold" panose="02020503050405090304" charset="0"/>
                <a:cs typeface="Times New Roman Bold" panose="02020503050405090304" charset="0"/>
              </a:rPr>
              <a:t>Challenge 1: Intensity and Impact Analysis</a:t>
            </a:r>
          </a:p>
        </p:txBody>
      </p:sp>
      <p:grpSp>
        <p:nvGrpSpPr>
          <p:cNvPr id="15" name="group 2"/>
          <p:cNvGrpSpPr/>
          <p:nvPr/>
        </p:nvGrpSpPr>
        <p:grpSpPr>
          <a:xfrm rot="21600000">
            <a:off x="0" y="3131464"/>
            <a:ext cx="5759958" cy="108559"/>
            <a:chOff x="0" y="0"/>
            <a:chExt cx="5759958" cy="108559"/>
          </a:xfrm>
        </p:grpSpPr>
        <p:pic>
          <p:nvPicPr>
            <p:cNvPr id="16" name="picture 8"/>
            <p:cNvPicPr>
              <a:picLocks noChangeAspect="1"/>
            </p:cNvPicPr>
            <p:nvPr/>
          </p:nvPicPr>
          <p:blipFill>
            <a:blip r:embed="rId3"/>
            <a:stretch>
              <a:fillRect/>
            </a:stretch>
          </p:blipFill>
          <p:spPr>
            <a:xfrm rot="21600000">
              <a:off x="0" y="0"/>
              <a:ext cx="5759958" cy="108559"/>
            </a:xfrm>
            <a:prstGeom prst="rect">
              <a:avLst/>
            </a:prstGeom>
          </p:spPr>
        </p:pic>
        <p:sp>
          <p:nvSpPr>
            <p:cNvPr id="17" name="textbox 10"/>
            <p:cNvSpPr/>
            <p:nvPr/>
          </p:nvSpPr>
          <p:spPr>
            <a:xfrm>
              <a:off x="-12700" y="-12700"/>
              <a:ext cx="5785485" cy="133985"/>
            </a:xfrm>
            <a:prstGeom prst="rect">
              <a:avLst/>
            </a:prstGeom>
            <a:noFill/>
            <a:ln w="0" cap="flat">
              <a:noFill/>
              <a:prstDash val="solid"/>
              <a:miter lim="0"/>
            </a:ln>
          </p:spPr>
          <p:txBody>
            <a:bodyPr vert="horz" wrap="square" lIns="0" tIns="0" rIns="0" bIns="0"/>
            <a:lstStyle/>
            <a:p>
              <a:pPr algn="l" rtl="0" eaLnBrk="0">
                <a:lnSpc>
                  <a:spcPct val="168000"/>
                </a:lnSpc>
              </a:pPr>
              <a:endParaRPr sz="100" dirty="0">
                <a:latin typeface="Arial" panose="020B0604020202090204"/>
                <a:ea typeface="Arial" panose="020B0604020202090204"/>
                <a:cs typeface="Arial" panose="020B0604020202090204"/>
              </a:endParaRPr>
            </a:p>
            <a:p>
              <a:pPr marL="696595" algn="l" rtl="0" eaLnBrk="0">
                <a:lnSpc>
                  <a:spcPts val="625"/>
                </a:lnSpc>
                <a:spcBef>
                  <a:spcPts val="0"/>
                </a:spcBef>
              </a:pPr>
              <a:r>
                <a:rPr sz="500" kern="0" spc="50" dirty="0">
                  <a:solidFill>
                    <a:srgbClr val="FFFFFF">
                      <a:alpha val="100000"/>
                    </a:srgbClr>
                  </a:solidFill>
                  <a:latin typeface="Times New Roman" panose="02020503050405090304"/>
                  <a:ea typeface="Times New Roman" panose="02020503050405090304"/>
                  <a:cs typeface="Times New Roman" panose="02020503050405090304"/>
                </a:rPr>
                <a:t>HKUST(GZ)</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Investigating</a:t>
              </a:r>
              <a:r>
                <a:rPr sz="500" kern="0" spc="3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Ag</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ricultural Burning</a:t>
              </a:r>
              <a:r>
                <a:rPr sz="500" kern="0" spc="-1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 </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with Remote Sensing</a:t>
              </a:r>
              <a:r>
                <a:rPr sz="500" kern="0" spc="1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November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5</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 2025</a:t>
              </a:r>
              <a:r>
                <a:rPr sz="500" kern="0" spc="1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1</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2</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 /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17</a:t>
              </a:r>
              <a:endParaRPr sz="500" dirty="0">
                <a:latin typeface="Times New Roman" panose="02020503050405090304"/>
                <a:ea typeface="Times New Roman" panose="02020503050405090304"/>
                <a:cs typeface="Times New Roman" panose="02020503050405090304"/>
              </a:endParaRPr>
            </a:p>
          </p:txBody>
        </p:sp>
      </p:grpSp>
      <p:pic>
        <p:nvPicPr>
          <p:cNvPr id="3" name="图片 2" descr="2b4bb82b23cf55a3ef53437c6ccbabe6"/>
          <p:cNvPicPr>
            <a:picLocks noChangeAspect="1"/>
          </p:cNvPicPr>
          <p:nvPr/>
        </p:nvPicPr>
        <p:blipFill>
          <a:blip r:embed="rId5"/>
          <a:srcRect l="5662" r="34307" b="29949"/>
          <a:stretch>
            <a:fillRect/>
          </a:stretch>
        </p:blipFill>
        <p:spPr>
          <a:xfrm>
            <a:off x="77470" y="803910"/>
            <a:ext cx="2700020" cy="1924050"/>
          </a:xfrm>
          <a:prstGeom prst="rect">
            <a:avLst/>
          </a:prstGeom>
        </p:spPr>
      </p:pic>
      <p:sp>
        <p:nvSpPr>
          <p:cNvPr id="4" name="文本框 3"/>
          <p:cNvSpPr txBox="1"/>
          <p:nvPr/>
        </p:nvSpPr>
        <p:spPr>
          <a:xfrm>
            <a:off x="2879090" y="730250"/>
            <a:ext cx="2700020" cy="2463800"/>
          </a:xfrm>
          <a:prstGeom prst="rect">
            <a:avLst/>
          </a:prstGeom>
          <a:noFill/>
        </p:spPr>
        <p:txBody>
          <a:bodyPr wrap="square" rtlCol="0">
            <a:noAutofit/>
          </a:bodyPr>
          <a:lstStyle/>
          <a:p>
            <a:pPr indent="0">
              <a:lnSpc>
                <a:spcPct val="110000"/>
              </a:lnSpc>
              <a:buFont typeface="Arial" panose="020B0604020202090204" pitchFamily="34" charset="0"/>
              <a:buNone/>
            </a:pPr>
            <a:r>
              <a:rPr lang="en-US" altLang="zh-CN" sz="1000" b="1">
                <a:latin typeface="Times New Roman Bold" panose="02020503050405090304" charset="0"/>
                <a:cs typeface="Times New Roman Bold" panose="02020503050405090304" charset="0"/>
              </a:rPr>
              <a:t>Key Findings</a:t>
            </a:r>
            <a:r>
              <a:rPr lang="en-US" altLang="zh-CN" sz="1000" b="1">
                <a:latin typeface="Times New Roman Regular" panose="02020503050405090304" charset="0"/>
                <a:cs typeface="Times New Roman Regular" panose="02020503050405090304" charset="0"/>
              </a:rPr>
              <a:t>：</a:t>
            </a:r>
          </a:p>
          <a:p>
            <a:pPr marL="171450" indent="-171450">
              <a:lnSpc>
                <a:spcPct val="110000"/>
              </a:lnSpc>
              <a:buFont typeface="Arial" panose="020B0604020202090204" pitchFamily="34" charset="0"/>
              <a:buChar char="•"/>
            </a:pPr>
            <a:r>
              <a:rPr lang="en-US" altLang="zh-CN" sz="1000">
                <a:latin typeface="Times New Roman Regular" panose="02020503050405090304" charset="0"/>
                <a:cs typeface="Times New Roman Regular" panose="02020503050405090304" charset="0"/>
              </a:rPr>
              <a:t>Agricultural fires = ~2% of detections but only ~1% of total FRP</a:t>
            </a:r>
          </a:p>
          <a:p>
            <a:pPr marL="171450" indent="-171450">
              <a:lnSpc>
                <a:spcPct val="110000"/>
              </a:lnSpc>
              <a:buFont typeface="Arial" panose="020B0604020202090204" pitchFamily="34" charset="0"/>
              <a:buChar char="•"/>
            </a:pPr>
            <a:r>
              <a:rPr lang="en-US" altLang="zh-CN" sz="1000">
                <a:latin typeface="Times New Roman Regular" panose="02020503050405090304" charset="0"/>
                <a:cs typeface="Times New Roman Regular" panose="02020503050405090304" charset="0"/>
              </a:rPr>
              <a:t>FRP distribution significantly lower (U-test p &lt; 0.001; Cliff’s δ ≈ −0.32)</a:t>
            </a:r>
          </a:p>
          <a:p>
            <a:pPr marL="171450" indent="-171450">
              <a:lnSpc>
                <a:spcPct val="110000"/>
              </a:lnSpc>
              <a:buFont typeface="Arial" panose="020B0604020202090204" pitchFamily="34" charset="0"/>
              <a:buChar char="•"/>
            </a:pPr>
            <a:r>
              <a:rPr lang="en-US" altLang="zh-CN" sz="1000">
                <a:latin typeface="Times New Roman Regular" panose="02020503050405090304" charset="0"/>
                <a:cs typeface="Times New Roman Regular" panose="02020503050405090304" charset="0"/>
              </a:rPr>
              <a:t>Interpretation: many small, low-energy burns</a:t>
            </a:r>
          </a:p>
          <a:p>
            <a:pPr marL="171450" indent="-171450">
              <a:lnSpc>
                <a:spcPct val="110000"/>
              </a:lnSpc>
              <a:buFont typeface="Arial" panose="020B0604020202090204" pitchFamily="34" charset="0"/>
              <a:buChar char="•"/>
            </a:pPr>
            <a:endParaRPr lang="en-US" altLang="zh-CN" sz="1000">
              <a:latin typeface="Times New Roman Regular" panose="02020503050405090304" charset="0"/>
              <a:cs typeface="Times New Roman Regular" panose="02020503050405090304" charset="0"/>
            </a:endParaRPr>
          </a:p>
          <a:p>
            <a:pPr indent="0">
              <a:lnSpc>
                <a:spcPct val="110000"/>
              </a:lnSpc>
              <a:buFont typeface="Arial" panose="020B0604020202090204" pitchFamily="34" charset="0"/>
              <a:buNone/>
            </a:pPr>
            <a:r>
              <a:rPr lang="en-US" altLang="zh-CN" sz="1000" b="1">
                <a:latin typeface="Times New Roman Bold" panose="02020503050405090304" charset="0"/>
                <a:cs typeface="Times New Roman Bold" panose="02020503050405090304" charset="0"/>
              </a:rPr>
              <a:t>Implications</a:t>
            </a:r>
            <a:r>
              <a:rPr lang="en-US" altLang="zh-CN" sz="1000">
                <a:latin typeface="Times New Roman Regular" panose="02020503050405090304" charset="0"/>
                <a:cs typeface="Times New Roman Regular" panose="02020503050405090304" charset="0"/>
              </a:rPr>
              <a:t>：</a:t>
            </a:r>
          </a:p>
          <a:p>
            <a:pPr marL="171450" indent="-171450">
              <a:lnSpc>
                <a:spcPct val="110000"/>
              </a:lnSpc>
              <a:buFont typeface="Arial" panose="020B0604020202090204" pitchFamily="34" charset="0"/>
              <a:buChar char="•"/>
            </a:pPr>
            <a:r>
              <a:rPr lang="en-US" altLang="zh-CN" sz="1000">
                <a:latin typeface="Times New Roman Regular" panose="02020503050405090304" charset="0"/>
                <a:cs typeface="Times New Roman Regular" panose="02020503050405090304" charset="0"/>
              </a:rPr>
              <a:t>Agri burning contributes smoke + seasonal peaks, but not extreme fire events</a:t>
            </a:r>
          </a:p>
          <a:p>
            <a:pPr marL="171450" indent="-171450">
              <a:lnSpc>
                <a:spcPct val="110000"/>
              </a:lnSpc>
              <a:buFont typeface="Arial" panose="020B0604020202090204" pitchFamily="34" charset="0"/>
              <a:buChar char="•"/>
            </a:pPr>
            <a:r>
              <a:rPr lang="en-US" altLang="zh-CN" sz="1000">
                <a:latin typeface="Times New Roman Regular" panose="02020503050405090304" charset="0"/>
                <a:cs typeface="Times New Roman Regular" panose="02020503050405090304" charset="0"/>
              </a:rPr>
              <a:t>Enforcement &amp; monitoring should focus on post-harvest windows (Oct) and hotspot areas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2"/>
          <p:cNvSpPr/>
          <p:nvPr/>
        </p:nvSpPr>
        <p:spPr>
          <a:xfrm>
            <a:off x="0" y="145415"/>
            <a:ext cx="5760085" cy="375920"/>
          </a:xfrm>
          <a:prstGeom prst="rect">
            <a:avLst/>
          </a:prstGeom>
          <a:solidFill>
            <a:srgbClr val="003874">
              <a:alpha val="100000"/>
            </a:srgbClr>
          </a:solidFill>
          <a:ln w="0" cap="flat">
            <a:noFill/>
            <a:prstDash val="solid"/>
            <a:miter lim="0"/>
          </a:ln>
        </p:spPr>
        <p:txBody>
          <a:bodyPr vert="horz" wrap="square" lIns="0" tIns="0" rIns="0" bIns="0"/>
          <a:lstStyle/>
          <a:p>
            <a:pPr algn="l" rtl="0" eaLnBrk="0">
              <a:lnSpc>
                <a:spcPct val="148000"/>
              </a:lnSpc>
            </a:pPr>
            <a:endParaRPr sz="1000" dirty="0">
              <a:latin typeface="Times New Roman" panose="02020503050405090304"/>
              <a:ea typeface="Times New Roman" panose="02020503050405090304"/>
              <a:cs typeface="Times New Roman" panose="02020503050405090304"/>
            </a:endParaRPr>
          </a:p>
        </p:txBody>
      </p:sp>
      <p:sp>
        <p:nvSpPr>
          <p:cNvPr id="6" name="文本框 5"/>
          <p:cNvSpPr txBox="1"/>
          <p:nvPr/>
        </p:nvSpPr>
        <p:spPr>
          <a:xfrm>
            <a:off x="198755" y="198755"/>
            <a:ext cx="5490210" cy="275590"/>
          </a:xfrm>
          <a:prstGeom prst="rect">
            <a:avLst/>
          </a:prstGeom>
          <a:noFill/>
        </p:spPr>
        <p:txBody>
          <a:bodyPr wrap="square" rtlCol="0">
            <a:spAutoFit/>
          </a:bodyPr>
          <a:lstStyle/>
          <a:p>
            <a:pPr indent="0">
              <a:buFont typeface="Arial" panose="020B0604020202090204" pitchFamily="34" charset="0"/>
              <a:buNone/>
            </a:pPr>
            <a:r>
              <a:rPr lang="en-US" altLang="zh-CN" sz="1200" b="1">
                <a:solidFill>
                  <a:schemeClr val="bg1"/>
                </a:solidFill>
                <a:latin typeface="Times New Roman Bold" panose="02020503050405090304" charset="0"/>
                <a:cs typeface="Times New Roman Bold" panose="02020503050405090304" charset="0"/>
              </a:rPr>
              <a:t>Challenge 2: Methodological Limitations and Uncertainty</a:t>
            </a:r>
          </a:p>
        </p:txBody>
      </p:sp>
      <p:grpSp>
        <p:nvGrpSpPr>
          <p:cNvPr id="15" name="group 2"/>
          <p:cNvGrpSpPr/>
          <p:nvPr/>
        </p:nvGrpSpPr>
        <p:grpSpPr>
          <a:xfrm rot="21600000">
            <a:off x="0" y="3131464"/>
            <a:ext cx="5759958" cy="108559"/>
            <a:chOff x="0" y="0"/>
            <a:chExt cx="5759958" cy="108559"/>
          </a:xfrm>
        </p:grpSpPr>
        <p:pic>
          <p:nvPicPr>
            <p:cNvPr id="16" name="picture 8"/>
            <p:cNvPicPr>
              <a:picLocks noChangeAspect="1"/>
            </p:cNvPicPr>
            <p:nvPr/>
          </p:nvPicPr>
          <p:blipFill>
            <a:blip r:embed="rId5"/>
            <a:stretch>
              <a:fillRect/>
            </a:stretch>
          </p:blipFill>
          <p:spPr>
            <a:xfrm rot="21600000">
              <a:off x="0" y="0"/>
              <a:ext cx="5759958" cy="108559"/>
            </a:xfrm>
            <a:prstGeom prst="rect">
              <a:avLst/>
            </a:prstGeom>
          </p:spPr>
        </p:pic>
        <p:sp>
          <p:nvSpPr>
            <p:cNvPr id="17" name="textbox 10"/>
            <p:cNvSpPr/>
            <p:nvPr/>
          </p:nvSpPr>
          <p:spPr>
            <a:xfrm>
              <a:off x="-12700" y="-12700"/>
              <a:ext cx="5785485" cy="133985"/>
            </a:xfrm>
            <a:prstGeom prst="rect">
              <a:avLst/>
            </a:prstGeom>
            <a:noFill/>
            <a:ln w="0" cap="flat">
              <a:noFill/>
              <a:prstDash val="solid"/>
              <a:miter lim="0"/>
            </a:ln>
          </p:spPr>
          <p:txBody>
            <a:bodyPr vert="horz" wrap="square" lIns="0" tIns="0" rIns="0" bIns="0"/>
            <a:lstStyle/>
            <a:p>
              <a:pPr algn="l" rtl="0" eaLnBrk="0">
                <a:lnSpc>
                  <a:spcPct val="168000"/>
                </a:lnSpc>
              </a:pPr>
              <a:endParaRPr sz="100" dirty="0">
                <a:latin typeface="Arial" panose="020B0604020202090204"/>
                <a:ea typeface="Arial" panose="020B0604020202090204"/>
                <a:cs typeface="Arial" panose="020B0604020202090204"/>
              </a:endParaRPr>
            </a:p>
            <a:p>
              <a:pPr marL="696595" algn="l" rtl="0" eaLnBrk="0">
                <a:lnSpc>
                  <a:spcPts val="625"/>
                </a:lnSpc>
                <a:spcBef>
                  <a:spcPts val="0"/>
                </a:spcBef>
              </a:pPr>
              <a:r>
                <a:rPr sz="500" kern="0" spc="50" dirty="0">
                  <a:solidFill>
                    <a:srgbClr val="FFFFFF">
                      <a:alpha val="100000"/>
                    </a:srgbClr>
                  </a:solidFill>
                  <a:latin typeface="Times New Roman" panose="02020503050405090304"/>
                  <a:ea typeface="Times New Roman" panose="02020503050405090304"/>
                  <a:cs typeface="Times New Roman" panose="02020503050405090304"/>
                </a:rPr>
                <a:t>HKUST(GZ)</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6" action="ppaction://hlinksldjump"/>
                </a:rPr>
                <a:t>Investigating</a:t>
              </a:r>
              <a:r>
                <a:rPr sz="500" kern="0" spc="30" dirty="0">
                  <a:solidFill>
                    <a:srgbClr val="003874">
                      <a:alpha val="100000"/>
                    </a:srgbClr>
                  </a:solidFill>
                  <a:latin typeface="Times New Roman" panose="02020503050405090304"/>
                  <a:ea typeface="Times New Roman" panose="02020503050405090304"/>
                  <a:cs typeface="Times New Roman" panose="02020503050405090304"/>
                  <a:hlinkClick r:id="rId6" action="ppaction://hlinksldjump"/>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6" action="ppaction://hlinksldjump"/>
                </a:rPr>
                <a:t>Ag</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6" action="ppaction://hlinksldjump"/>
                </a:rPr>
                <a:t>ricultural Burning</a:t>
              </a:r>
              <a:r>
                <a:rPr sz="500" kern="0" spc="-10" dirty="0">
                  <a:solidFill>
                    <a:srgbClr val="003874">
                      <a:alpha val="100000"/>
                    </a:srgbClr>
                  </a:solidFill>
                  <a:latin typeface="Times New Roman" panose="02020503050405090304"/>
                  <a:ea typeface="Times New Roman" panose="02020503050405090304"/>
                  <a:cs typeface="Times New Roman" panose="02020503050405090304"/>
                  <a:hlinkClick r:id="rId6" action="ppaction://hlinksldjump"/>
                </a:rPr>
                <a:t> </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6" action="ppaction://hlinksldjump"/>
                </a:rPr>
                <a:t>with Remote Sensing</a:t>
              </a:r>
              <a:r>
                <a:rPr sz="500" kern="0" spc="1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November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5</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 2025</a:t>
              </a:r>
              <a:r>
                <a:rPr sz="500" kern="0" spc="1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1</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3</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 /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17</a:t>
              </a:r>
              <a:endParaRPr sz="500" dirty="0">
                <a:latin typeface="Times New Roman" panose="02020503050405090304"/>
                <a:ea typeface="Times New Roman" panose="02020503050405090304"/>
                <a:cs typeface="Times New Roman" panose="02020503050405090304"/>
              </a:endParaRPr>
            </a:p>
          </p:txBody>
        </p:sp>
      </p:grpSp>
      <p:graphicFrame>
        <p:nvGraphicFramePr>
          <p:cNvPr id="4" name="表格 3"/>
          <p:cNvGraphicFramePr/>
          <p:nvPr>
            <p:custDataLst>
              <p:tags r:id="rId1"/>
            </p:custDataLst>
          </p:nvPr>
        </p:nvGraphicFramePr>
        <p:xfrm>
          <a:off x="288290" y="620395"/>
          <a:ext cx="5183505" cy="790575"/>
        </p:xfrm>
        <a:graphic>
          <a:graphicData uri="http://schemas.openxmlformats.org/drawingml/2006/table">
            <a:tbl>
              <a:tblPr/>
              <a:tblGrid>
                <a:gridCol w="1741805">
                  <a:extLst>
                    <a:ext uri="{9D8B030D-6E8A-4147-A177-3AD203B41FA5}">
                      <a16:colId xmlns:a16="http://schemas.microsoft.com/office/drawing/2014/main" val="20000"/>
                    </a:ext>
                  </a:extLst>
                </a:gridCol>
                <a:gridCol w="1440180">
                  <a:extLst>
                    <a:ext uri="{9D8B030D-6E8A-4147-A177-3AD203B41FA5}">
                      <a16:colId xmlns:a16="http://schemas.microsoft.com/office/drawing/2014/main" val="20001"/>
                    </a:ext>
                  </a:extLst>
                </a:gridCol>
                <a:gridCol w="2001520">
                  <a:extLst>
                    <a:ext uri="{9D8B030D-6E8A-4147-A177-3AD203B41FA5}">
                      <a16:colId xmlns:a16="http://schemas.microsoft.com/office/drawing/2014/main" val="20002"/>
                    </a:ext>
                  </a:extLst>
                </a:gridCol>
              </a:tblGrid>
              <a:tr h="158115">
                <a:tc>
                  <a:txBody>
                    <a:bodyPr/>
                    <a:lstStyle/>
                    <a:p>
                      <a:pPr algn="ctr" fontAlgn="ctr"/>
                      <a:r>
                        <a:rPr lang="en-US" altLang="zh-CN" sz="800" b="1" i="0">
                          <a:solidFill>
                            <a:srgbClr val="000000"/>
                          </a:solidFill>
                          <a:latin typeface="Times New Roman" panose="02020503050405090304"/>
                          <a:ea typeface="Times New Roman" panose="02020503050405090304"/>
                        </a:rPr>
                        <a:t>Issue</a:t>
                      </a:r>
                    </a:p>
                  </a:txBody>
                  <a:tcPr marL="13017" marR="13017" marT="13017" marB="0" anchor="ctr">
                    <a:lnL>
                      <a:noFill/>
                    </a:lnL>
                    <a:lnR>
                      <a:noFill/>
                    </a:lnR>
                    <a:lnT>
                      <a:noFill/>
                    </a:lnT>
                    <a:lnB w="6350" cap="flat" cmpd="sng">
                      <a:solidFill>
                        <a:srgbClr val="000000"/>
                      </a:solidFill>
                      <a:prstDash val="solid"/>
                      <a:headEnd type="none" w="med" len="med"/>
                      <a:tailEnd type="none" w="med" len="med"/>
                    </a:lnB>
                    <a:solidFill>
                      <a:srgbClr val="D9D9D9"/>
                    </a:solidFill>
                  </a:tcPr>
                </a:tc>
                <a:tc>
                  <a:txBody>
                    <a:bodyPr/>
                    <a:lstStyle/>
                    <a:p>
                      <a:pPr algn="ctr" fontAlgn="ctr"/>
                      <a:r>
                        <a:rPr lang="en-US" altLang="zh-CN" sz="800" b="1" i="0">
                          <a:solidFill>
                            <a:srgbClr val="000000"/>
                          </a:solidFill>
                          <a:latin typeface="Times New Roman" panose="02020503050405090304"/>
                          <a:ea typeface="Times New Roman" panose="02020503050405090304"/>
                        </a:rPr>
                        <a:t>Effect</a:t>
                      </a:r>
                    </a:p>
                  </a:txBody>
                  <a:tcPr marL="13017" marR="13017" marT="13017" marB="0" anchor="ctr">
                    <a:lnL>
                      <a:noFill/>
                    </a:lnL>
                    <a:lnR>
                      <a:noFill/>
                    </a:lnR>
                    <a:lnT>
                      <a:noFill/>
                    </a:lnT>
                    <a:lnB w="6350" cap="flat" cmpd="sng">
                      <a:solidFill>
                        <a:srgbClr val="000000"/>
                      </a:solidFill>
                      <a:prstDash val="solid"/>
                      <a:headEnd type="none" w="med" len="med"/>
                      <a:tailEnd type="none" w="med" len="med"/>
                    </a:lnB>
                    <a:solidFill>
                      <a:srgbClr val="D9D9D9"/>
                    </a:solidFill>
                  </a:tcPr>
                </a:tc>
                <a:tc>
                  <a:txBody>
                    <a:bodyPr/>
                    <a:lstStyle/>
                    <a:p>
                      <a:pPr algn="ctr" fontAlgn="ctr"/>
                      <a:r>
                        <a:rPr lang="en-US" altLang="zh-CN" sz="800" b="1" i="0">
                          <a:solidFill>
                            <a:srgbClr val="000000"/>
                          </a:solidFill>
                          <a:latin typeface="Times New Roman" panose="02020503050405090304"/>
                          <a:ea typeface="Times New Roman" panose="02020503050405090304"/>
                        </a:rPr>
                        <a:t>Bias</a:t>
                      </a:r>
                    </a:p>
                  </a:txBody>
                  <a:tcPr marL="13017" marR="13017" marT="13017" marB="0" anchor="ctr">
                    <a:lnL>
                      <a:noFill/>
                    </a:lnL>
                    <a:lnR>
                      <a:noFill/>
                    </a:lnR>
                    <a:lnT>
                      <a:noFill/>
                    </a:lnT>
                    <a:lnB w="6350" cap="flat" cmpd="sng">
                      <a:solidFill>
                        <a:srgbClr val="000000"/>
                      </a:solidFill>
                      <a:prstDash val="solid"/>
                      <a:headEnd type="none" w="med" len="med"/>
                      <a:tailEnd type="none" w="med" len="med"/>
                    </a:lnB>
                    <a:solidFill>
                      <a:srgbClr val="D9D9D9"/>
                    </a:solidFill>
                  </a:tcPr>
                </a:tc>
                <a:extLst>
                  <a:ext uri="{0D108BD9-81ED-4DB2-BD59-A6C34878D82A}">
                    <a16:rowId xmlns:a16="http://schemas.microsoft.com/office/drawing/2014/main" val="10000"/>
                  </a:ext>
                </a:extLst>
              </a:tr>
              <a:tr h="158115">
                <a:tc>
                  <a:txBody>
                    <a:bodyPr/>
                    <a:lstStyle/>
                    <a:p>
                      <a:pPr algn="ctr" fontAlgn="ctr"/>
                      <a:r>
                        <a:rPr lang="en-US" altLang="zh-CN" sz="800" b="0" i="0">
                          <a:solidFill>
                            <a:srgbClr val="000000"/>
                          </a:solidFill>
                          <a:latin typeface="Times New Roman" panose="02020503050405090304"/>
                          <a:ea typeface="Times New Roman" panose="02020503050405090304"/>
                        </a:rPr>
                        <a:t>MODIS 1km resolution</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Miss small farm fires</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 Underestimates agri fires</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1"/>
                  </a:ext>
                </a:extLst>
              </a:tr>
              <a:tr h="158115">
                <a:tc>
                  <a:txBody>
                    <a:bodyPr/>
                    <a:lstStyle/>
                    <a:p>
                      <a:pPr algn="ctr" fontAlgn="ctr"/>
                      <a:r>
                        <a:rPr lang="en-US" altLang="zh-CN" sz="800" b="0" i="0">
                          <a:solidFill>
                            <a:srgbClr val="000000"/>
                          </a:solidFill>
                          <a:latin typeface="Times New Roman" panose="02020503050405090304"/>
                          <a:ea typeface="Times New Roman" panose="02020503050405090304"/>
                        </a:rPr>
                        <a:t>Cropland map errors</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Settlements mistaken as farms</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 False positives</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2"/>
                  </a:ext>
                </a:extLst>
              </a:tr>
              <a:tr h="158115">
                <a:tc>
                  <a:txBody>
                    <a:bodyPr/>
                    <a:lstStyle/>
                    <a:p>
                      <a:pPr algn="ctr" fontAlgn="ctr"/>
                      <a:r>
                        <a:rPr lang="en-US" altLang="zh-CN" sz="800" b="0" i="0">
                          <a:solidFill>
                            <a:srgbClr val="000000"/>
                          </a:solidFill>
                          <a:latin typeface="Times New Roman" panose="02020503050405090304"/>
                          <a:ea typeface="Times New Roman" panose="02020503050405090304"/>
                        </a:rPr>
                        <a:t>Fixed harvest calendar</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Ignores yearly shifts</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Timing mismatch</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3"/>
                  </a:ext>
                </a:extLst>
              </a:tr>
              <a:tr h="158115">
                <a:tc>
                  <a:txBody>
                    <a:bodyPr/>
                    <a:lstStyle/>
                    <a:p>
                      <a:pPr algn="ctr" fontAlgn="ctr"/>
                      <a:r>
                        <a:rPr lang="en-US" altLang="zh-CN" sz="800" b="0" i="0">
                          <a:solidFill>
                            <a:srgbClr val="000000"/>
                          </a:solidFill>
                          <a:latin typeface="Times New Roman" panose="02020503050405090304"/>
                          <a:ea typeface="Times New Roman" panose="02020503050405090304"/>
                        </a:rPr>
                        <a:t>FRP only measures peak</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Smoldering undervalued</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 Underestimates intensity</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5" name="表格 4"/>
          <p:cNvGraphicFramePr/>
          <p:nvPr>
            <p:custDataLst>
              <p:tags r:id="rId2"/>
            </p:custDataLst>
          </p:nvPr>
        </p:nvGraphicFramePr>
        <p:xfrm>
          <a:off x="294005" y="1927860"/>
          <a:ext cx="2665095" cy="958215"/>
        </p:xfrm>
        <a:graphic>
          <a:graphicData uri="http://schemas.openxmlformats.org/drawingml/2006/table">
            <a:tbl>
              <a:tblPr/>
              <a:tblGrid>
                <a:gridCol w="1164590">
                  <a:extLst>
                    <a:ext uri="{9D8B030D-6E8A-4147-A177-3AD203B41FA5}">
                      <a16:colId xmlns:a16="http://schemas.microsoft.com/office/drawing/2014/main" val="20000"/>
                    </a:ext>
                  </a:extLst>
                </a:gridCol>
                <a:gridCol w="1500505">
                  <a:extLst>
                    <a:ext uri="{9D8B030D-6E8A-4147-A177-3AD203B41FA5}">
                      <a16:colId xmlns:a16="http://schemas.microsoft.com/office/drawing/2014/main" val="20001"/>
                    </a:ext>
                  </a:extLst>
                </a:gridCol>
              </a:tblGrid>
              <a:tr h="140970">
                <a:tc>
                  <a:txBody>
                    <a:bodyPr/>
                    <a:lstStyle/>
                    <a:p>
                      <a:pPr algn="ctr" fontAlgn="ctr"/>
                      <a:r>
                        <a:rPr lang="en-US" altLang="zh-CN" sz="800" b="1" i="0">
                          <a:solidFill>
                            <a:srgbClr val="000000"/>
                          </a:solidFill>
                          <a:latin typeface="Times New Roman" panose="02020503050405090304"/>
                          <a:ea typeface="Times New Roman" panose="02020503050405090304"/>
                        </a:rPr>
                        <a:t>Dataset</a:t>
                      </a:r>
                    </a:p>
                  </a:txBody>
                  <a:tcPr marL="13017" marR="13017" marT="13017" marB="0" anchor="ctr">
                    <a:lnL>
                      <a:noFill/>
                    </a:lnL>
                    <a:lnR>
                      <a:noFill/>
                    </a:lnR>
                    <a:lnT>
                      <a:noFill/>
                    </a:lnT>
                    <a:lnB w="6350" cap="flat" cmpd="sng">
                      <a:solidFill>
                        <a:srgbClr val="000000"/>
                      </a:solidFill>
                      <a:prstDash val="solid"/>
                      <a:headEnd type="none" w="med" len="med"/>
                      <a:tailEnd type="none" w="med" len="med"/>
                    </a:lnB>
                    <a:solidFill>
                      <a:srgbClr val="D9D9D9"/>
                    </a:solidFill>
                  </a:tcPr>
                </a:tc>
                <a:tc>
                  <a:txBody>
                    <a:bodyPr/>
                    <a:lstStyle/>
                    <a:p>
                      <a:pPr algn="ctr" fontAlgn="ctr"/>
                      <a:r>
                        <a:rPr lang="en-US" altLang="zh-CN" sz="800" b="1" i="0">
                          <a:solidFill>
                            <a:srgbClr val="000000"/>
                          </a:solidFill>
                          <a:latin typeface="Times New Roman" panose="02020503050405090304"/>
                          <a:ea typeface="Times New Roman" panose="02020503050405090304"/>
                        </a:rPr>
                        <a:t>Benefit</a:t>
                      </a:r>
                    </a:p>
                  </a:txBody>
                  <a:tcPr marL="13017" marR="13017" marT="13017" marB="0" anchor="ctr">
                    <a:lnL>
                      <a:noFill/>
                    </a:lnL>
                    <a:lnR>
                      <a:noFill/>
                    </a:lnR>
                    <a:lnT>
                      <a:noFill/>
                    </a:lnT>
                    <a:lnB w="6350" cap="flat" cmpd="sng">
                      <a:solidFill>
                        <a:srgbClr val="000000"/>
                      </a:solidFill>
                      <a:prstDash val="solid"/>
                      <a:headEnd type="none" w="med" len="med"/>
                      <a:tailEnd type="none" w="med" len="med"/>
                    </a:lnB>
                    <a:solidFill>
                      <a:srgbClr val="D9D9D9"/>
                    </a:solidFill>
                  </a:tcPr>
                </a:tc>
                <a:extLst>
                  <a:ext uri="{0D108BD9-81ED-4DB2-BD59-A6C34878D82A}">
                    <a16:rowId xmlns:a16="http://schemas.microsoft.com/office/drawing/2014/main" val="10000"/>
                  </a:ext>
                </a:extLst>
              </a:tr>
              <a:tr h="225425">
                <a:tc>
                  <a:txBody>
                    <a:bodyPr/>
                    <a:lstStyle/>
                    <a:p>
                      <a:pPr algn="ctr" fontAlgn="ctr"/>
                      <a:r>
                        <a:rPr lang="en-US" altLang="zh-CN" sz="800" b="0" i="0">
                          <a:solidFill>
                            <a:srgbClr val="000000"/>
                          </a:solidFill>
                          <a:latin typeface="Times New Roman" panose="02020503050405090304"/>
                          <a:ea typeface="Times New Roman" panose="02020503050405090304"/>
                        </a:rPr>
                        <a:t>VIIRS 375m fire</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Detect small agricultural fires</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1"/>
                  </a:ext>
                </a:extLst>
              </a:tr>
              <a:tr h="225425">
                <a:tc>
                  <a:txBody>
                    <a:bodyPr/>
                    <a:lstStyle/>
                    <a:p>
                      <a:pPr algn="ctr" fontAlgn="ctr"/>
                      <a:r>
                        <a:rPr lang="en-US" altLang="zh-CN" sz="800" b="0" i="0">
                          <a:solidFill>
                            <a:srgbClr val="000000"/>
                          </a:solidFill>
                          <a:latin typeface="Times New Roman" panose="02020503050405090304"/>
                          <a:ea typeface="Times New Roman" panose="02020503050405090304"/>
                        </a:rPr>
                        <a:t>Sentinel-2 cropland mask</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Cleaner cropland boundaries</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2"/>
                  </a:ext>
                </a:extLst>
              </a:tr>
              <a:tr h="141605">
                <a:tc>
                  <a:txBody>
                    <a:bodyPr/>
                    <a:lstStyle/>
                    <a:p>
                      <a:pPr algn="ctr" fontAlgn="ctr"/>
                      <a:r>
                        <a:rPr lang="en-US" altLang="zh-CN" sz="800" b="0" i="0">
                          <a:solidFill>
                            <a:srgbClr val="000000"/>
                          </a:solidFill>
                          <a:latin typeface="Times New Roman" panose="02020503050405090304"/>
                          <a:ea typeface="Times New Roman" panose="02020503050405090304"/>
                        </a:rPr>
                        <a:t>Crop phenology data</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Real harvest timing</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3"/>
                  </a:ext>
                </a:extLst>
              </a:tr>
              <a:tr h="224790">
                <a:tc>
                  <a:txBody>
                    <a:bodyPr/>
                    <a:lstStyle/>
                    <a:p>
                      <a:pPr algn="ctr" fontAlgn="ctr"/>
                      <a:r>
                        <a:rPr lang="en-US" altLang="zh-CN" sz="800" b="0" i="0">
                          <a:solidFill>
                            <a:srgbClr val="000000"/>
                          </a:solidFill>
                          <a:latin typeface="Times New Roman" panose="02020503050405090304"/>
                          <a:ea typeface="Times New Roman" panose="02020503050405090304"/>
                        </a:rPr>
                        <a:t>Soil moisture (SMAP)</a:t>
                      </a:r>
                    </a:p>
                  </a:txBody>
                  <a:tcPr marL="13017" marR="13017" marT="13017" marB="0" anchor="ctr">
                    <a:lnL>
                      <a:noFill/>
                    </a:lnL>
                    <a:lnR>
                      <a:noFill/>
                    </a:lnR>
                    <a:lnT w="6350" cap="flat" cmpd="sng">
                      <a:solidFill>
                        <a:srgbClr val="000000"/>
                      </a:solidFill>
                      <a:prstDash val="solid"/>
                      <a:headEnd type="none" w="med" len="med"/>
                      <a:tailEnd type="none" w="med" len="med"/>
                    </a:lnT>
                    <a:lnB>
                      <a:noFill/>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Remove non-agri wet-season fires</a:t>
                      </a:r>
                    </a:p>
                  </a:txBody>
                  <a:tcPr marL="13017" marR="13017" marT="13017" marB="0" anchor="ctr">
                    <a:lnL>
                      <a:noFill/>
                    </a:lnL>
                    <a:lnR>
                      <a:noFill/>
                    </a:lnR>
                    <a:lnT w="6350" cap="flat" cmpd="sng">
                      <a:solidFill>
                        <a:srgbClr val="000000"/>
                      </a:solidFill>
                      <a:prstDash val="solid"/>
                      <a:headEnd type="none" w="med" len="med"/>
                      <a:tailEnd type="none" w="med" len="med"/>
                    </a:lnT>
                    <a:lnB>
                      <a:noFill/>
                    </a:lnB>
                    <a:noFill/>
                  </a:tcPr>
                </a:tc>
                <a:extLst>
                  <a:ext uri="{0D108BD9-81ED-4DB2-BD59-A6C34878D82A}">
                    <a16:rowId xmlns:a16="http://schemas.microsoft.com/office/drawing/2014/main" val="10004"/>
                  </a:ext>
                </a:extLst>
              </a:tr>
            </a:tbl>
          </a:graphicData>
        </a:graphic>
      </p:graphicFrame>
      <p:sp>
        <p:nvSpPr>
          <p:cNvPr id="7" name="文本框 6"/>
          <p:cNvSpPr txBox="1"/>
          <p:nvPr/>
        </p:nvSpPr>
        <p:spPr>
          <a:xfrm>
            <a:off x="468630" y="1497330"/>
            <a:ext cx="4949825" cy="275590"/>
          </a:xfrm>
          <a:prstGeom prst="rect">
            <a:avLst/>
          </a:prstGeom>
          <a:noFill/>
        </p:spPr>
        <p:txBody>
          <a:bodyPr wrap="square" rtlCol="0">
            <a:spAutoFit/>
          </a:bodyPr>
          <a:lstStyle/>
          <a:p>
            <a:r>
              <a:rPr lang="en-US" altLang="zh-CN" sz="1200" b="1">
                <a:latin typeface="Times New Roman Bold" panose="02020503050405090304" charset="0"/>
                <a:cs typeface="Times New Roman Bold" panose="02020503050405090304" charset="0"/>
              </a:rPr>
              <a:t>Overall bias</a:t>
            </a:r>
            <a:r>
              <a:rPr lang="en-US" altLang="zh-CN" sz="1200">
                <a:latin typeface="Times New Roman" panose="02020503050405090304" charset="0"/>
                <a:cs typeface="Times New Roman" panose="02020503050405090304" charset="0"/>
              </a:rPr>
              <a:t>: Our method likely underestimates agricultural burning.</a:t>
            </a:r>
          </a:p>
        </p:txBody>
      </p:sp>
      <p:sp>
        <p:nvSpPr>
          <p:cNvPr id="9" name="文本框 8"/>
          <p:cNvSpPr txBox="1"/>
          <p:nvPr/>
        </p:nvSpPr>
        <p:spPr>
          <a:xfrm>
            <a:off x="3086100" y="2084159"/>
            <a:ext cx="2528570" cy="461665"/>
          </a:xfrm>
          <a:prstGeom prst="rect">
            <a:avLst/>
          </a:prstGeom>
          <a:noFill/>
        </p:spPr>
        <p:txBody>
          <a:bodyPr wrap="square" rtlCol="0">
            <a:spAutoFit/>
          </a:bodyPr>
          <a:lstStyle/>
          <a:p>
            <a:r>
              <a:rPr lang="en-US" altLang="zh-CN" sz="1200" b="1" i="1" dirty="0">
                <a:latin typeface="Times New Roman Regular" panose="02020503050405090304" charset="0"/>
                <a:cs typeface="Times New Roman Regular" panose="02020503050405090304" charset="0"/>
              </a:rPr>
              <a:t>Combine MODIS + VIIRS + Sentinel-2 + dynamic crop calendars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2"/>
          <p:cNvSpPr/>
          <p:nvPr/>
        </p:nvSpPr>
        <p:spPr>
          <a:xfrm>
            <a:off x="0" y="145415"/>
            <a:ext cx="5760085" cy="375920"/>
          </a:xfrm>
          <a:prstGeom prst="rect">
            <a:avLst/>
          </a:prstGeom>
          <a:solidFill>
            <a:srgbClr val="003874">
              <a:alpha val="100000"/>
            </a:srgbClr>
          </a:solidFill>
          <a:ln w="0" cap="flat">
            <a:noFill/>
            <a:prstDash val="solid"/>
            <a:miter lim="0"/>
          </a:ln>
        </p:spPr>
        <p:txBody>
          <a:bodyPr vert="horz" wrap="square" lIns="0" tIns="0" rIns="0" bIns="0"/>
          <a:lstStyle/>
          <a:p>
            <a:pPr algn="l" rtl="0" eaLnBrk="0">
              <a:lnSpc>
                <a:spcPct val="148000"/>
              </a:lnSpc>
            </a:pPr>
            <a:endParaRPr sz="1000" dirty="0">
              <a:latin typeface="Times New Roman" panose="02020503050405090304"/>
              <a:ea typeface="Times New Roman" panose="02020503050405090304"/>
              <a:cs typeface="Times New Roman" panose="02020503050405090304"/>
            </a:endParaRPr>
          </a:p>
        </p:txBody>
      </p:sp>
      <p:sp>
        <p:nvSpPr>
          <p:cNvPr id="6" name="文本框 5"/>
          <p:cNvSpPr txBox="1"/>
          <p:nvPr/>
        </p:nvSpPr>
        <p:spPr>
          <a:xfrm>
            <a:off x="198755" y="198755"/>
            <a:ext cx="5490210" cy="275590"/>
          </a:xfrm>
          <a:prstGeom prst="rect">
            <a:avLst/>
          </a:prstGeom>
          <a:noFill/>
        </p:spPr>
        <p:txBody>
          <a:bodyPr wrap="square" rtlCol="0">
            <a:spAutoFit/>
          </a:bodyPr>
          <a:lstStyle/>
          <a:p>
            <a:pPr indent="0">
              <a:buFont typeface="Arial" panose="020B0604020202090204" pitchFamily="34" charset="0"/>
              <a:buNone/>
            </a:pPr>
            <a:r>
              <a:rPr lang="en-US" altLang="zh-CN" sz="1200" b="1">
                <a:solidFill>
                  <a:schemeClr val="bg1"/>
                </a:solidFill>
                <a:latin typeface="Times New Roman Bold" panose="02020503050405090304" charset="0"/>
                <a:cs typeface="Times New Roman Bold" panose="02020503050405090304" charset="0"/>
              </a:rPr>
              <a:t>Challenge 3: Meteorology &amp; Pollution</a:t>
            </a:r>
          </a:p>
        </p:txBody>
      </p:sp>
      <p:grpSp>
        <p:nvGrpSpPr>
          <p:cNvPr id="15" name="group 2"/>
          <p:cNvGrpSpPr/>
          <p:nvPr/>
        </p:nvGrpSpPr>
        <p:grpSpPr>
          <a:xfrm rot="21600000">
            <a:off x="0" y="3131464"/>
            <a:ext cx="5759958" cy="108559"/>
            <a:chOff x="0" y="0"/>
            <a:chExt cx="5759958" cy="108559"/>
          </a:xfrm>
        </p:grpSpPr>
        <p:pic>
          <p:nvPicPr>
            <p:cNvPr id="16" name="picture 8"/>
            <p:cNvPicPr>
              <a:picLocks noChangeAspect="1"/>
            </p:cNvPicPr>
            <p:nvPr/>
          </p:nvPicPr>
          <p:blipFill>
            <a:blip r:embed="rId3"/>
            <a:stretch>
              <a:fillRect/>
            </a:stretch>
          </p:blipFill>
          <p:spPr>
            <a:xfrm rot="21600000">
              <a:off x="0" y="0"/>
              <a:ext cx="5759958" cy="108559"/>
            </a:xfrm>
            <a:prstGeom prst="rect">
              <a:avLst/>
            </a:prstGeom>
          </p:spPr>
        </p:pic>
        <p:sp>
          <p:nvSpPr>
            <p:cNvPr id="17" name="textbox 10"/>
            <p:cNvSpPr/>
            <p:nvPr/>
          </p:nvSpPr>
          <p:spPr>
            <a:xfrm>
              <a:off x="-12700" y="-12700"/>
              <a:ext cx="5785485" cy="133985"/>
            </a:xfrm>
            <a:prstGeom prst="rect">
              <a:avLst/>
            </a:prstGeom>
            <a:noFill/>
            <a:ln w="0" cap="flat">
              <a:noFill/>
              <a:prstDash val="solid"/>
              <a:miter lim="0"/>
            </a:ln>
          </p:spPr>
          <p:txBody>
            <a:bodyPr vert="horz" wrap="square" lIns="0" tIns="0" rIns="0" bIns="0"/>
            <a:lstStyle/>
            <a:p>
              <a:pPr algn="l" rtl="0" eaLnBrk="0">
                <a:lnSpc>
                  <a:spcPct val="168000"/>
                </a:lnSpc>
              </a:pPr>
              <a:endParaRPr sz="100" dirty="0">
                <a:latin typeface="Arial" panose="020B0604020202090204"/>
                <a:ea typeface="Arial" panose="020B0604020202090204"/>
                <a:cs typeface="Arial" panose="020B0604020202090204"/>
              </a:endParaRPr>
            </a:p>
            <a:p>
              <a:pPr marL="696595" algn="l" rtl="0" eaLnBrk="0">
                <a:lnSpc>
                  <a:spcPts val="625"/>
                </a:lnSpc>
                <a:spcBef>
                  <a:spcPts val="0"/>
                </a:spcBef>
              </a:pPr>
              <a:r>
                <a:rPr sz="500" kern="0" spc="50" dirty="0">
                  <a:solidFill>
                    <a:srgbClr val="FFFFFF">
                      <a:alpha val="100000"/>
                    </a:srgbClr>
                  </a:solidFill>
                  <a:latin typeface="Times New Roman" panose="02020503050405090304"/>
                  <a:ea typeface="Times New Roman" panose="02020503050405090304"/>
                  <a:cs typeface="Times New Roman" panose="02020503050405090304"/>
                </a:rPr>
                <a:t>HKUST(GZ)</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Investigating</a:t>
              </a:r>
              <a:r>
                <a:rPr sz="500" kern="0" spc="3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Ag</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ricultural Burning</a:t>
              </a:r>
              <a:r>
                <a:rPr sz="500" kern="0" spc="-1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 </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with Remote Sensing</a:t>
              </a:r>
              <a:r>
                <a:rPr sz="500" kern="0" spc="1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November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5</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 2025</a:t>
              </a:r>
              <a:r>
                <a:rPr sz="500" kern="0" spc="1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1</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4</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 /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17</a:t>
              </a:r>
              <a:endParaRPr sz="500" dirty="0">
                <a:latin typeface="Times New Roman" panose="02020503050405090304"/>
                <a:ea typeface="Times New Roman" panose="02020503050405090304"/>
                <a:cs typeface="Times New Roman" panose="02020503050405090304"/>
              </a:endParaRPr>
            </a:p>
          </p:txBody>
        </p:sp>
      </p:grpSp>
      <p:pic>
        <p:nvPicPr>
          <p:cNvPr id="214920482" name="图片 1"/>
          <p:cNvPicPr>
            <a:picLocks noChangeAspect="1" noChangeArrowheads="1"/>
          </p:cNvPicPr>
          <p:nvPr/>
        </p:nvPicPr>
        <p:blipFill>
          <a:blip r:embed="rId5" cstate="print">
            <a:extLst>
              <a:ext uri="{28A0092B-C50C-407E-A947-70E740481C1C}">
                <a14:useLocalDpi xmlns:a14="http://schemas.microsoft.com/office/drawing/2010/main" val="0"/>
              </a:ext>
            </a:extLst>
          </a:blip>
          <a:srcRect l="42454" t="45204" r="377" b="10724"/>
          <a:stretch>
            <a:fillRect/>
          </a:stretch>
        </p:blipFill>
        <p:spPr>
          <a:xfrm>
            <a:off x="132715" y="1146810"/>
            <a:ext cx="2698115" cy="1626235"/>
          </a:xfrm>
          <a:prstGeom prst="rect">
            <a:avLst/>
          </a:prstGeom>
          <a:noFill/>
          <a:ln>
            <a:noFill/>
          </a:ln>
        </p:spPr>
      </p:pic>
      <p:sp>
        <p:nvSpPr>
          <p:cNvPr id="2" name="文本框 1"/>
          <p:cNvSpPr txBox="1"/>
          <p:nvPr/>
        </p:nvSpPr>
        <p:spPr>
          <a:xfrm>
            <a:off x="198755" y="596900"/>
            <a:ext cx="5515610" cy="460375"/>
          </a:xfrm>
          <a:prstGeom prst="rect">
            <a:avLst/>
          </a:prstGeom>
          <a:noFill/>
        </p:spPr>
        <p:txBody>
          <a:bodyPr wrap="square" rtlCol="0">
            <a:spAutoFit/>
          </a:bodyPr>
          <a:lstStyle/>
          <a:p>
            <a:r>
              <a:rPr lang="en-US" altLang="zh-CN" sz="1200" b="1">
                <a:latin typeface="Times New Roman Bold" panose="02020503050405090304" charset="0"/>
                <a:cs typeface="Times New Roman Bold" panose="02020503050405090304" charset="0"/>
              </a:rPr>
              <a:t>How do meteorological conditions affect the detection and environmental impact of straw burning?</a:t>
            </a:r>
          </a:p>
        </p:txBody>
      </p:sp>
      <p:sp>
        <p:nvSpPr>
          <p:cNvPr id="3" name="文本框 2"/>
          <p:cNvSpPr txBox="1"/>
          <p:nvPr/>
        </p:nvSpPr>
        <p:spPr>
          <a:xfrm>
            <a:off x="2900045" y="961390"/>
            <a:ext cx="2783205" cy="2007235"/>
          </a:xfrm>
          <a:prstGeom prst="rect">
            <a:avLst/>
          </a:prstGeom>
          <a:noFill/>
        </p:spPr>
        <p:txBody>
          <a:bodyPr wrap="square" rtlCol="0">
            <a:spAutoFit/>
          </a:bodyPr>
          <a:lstStyle/>
          <a:p>
            <a:pPr>
              <a:lnSpc>
                <a:spcPct val="130000"/>
              </a:lnSpc>
            </a:pPr>
            <a:r>
              <a:rPr lang="en-US" altLang="zh-CN" sz="800" b="1">
                <a:latin typeface="Times New Roman Bold" panose="02020503050405090304" charset="0"/>
                <a:cs typeface="Times New Roman Bold" panose="02020503050405090304" charset="0"/>
              </a:rPr>
              <a:t>1.Wind Speed Has the Greatest Impact:</a:t>
            </a:r>
          </a:p>
          <a:p>
            <a:pPr marL="171450" indent="-171450">
              <a:lnSpc>
                <a:spcPct val="130000"/>
              </a:lnSpc>
              <a:buFont typeface="Arial" panose="020B0604020202090204" pitchFamily="34" charset="0"/>
              <a:buChar char="•"/>
            </a:pPr>
            <a:r>
              <a:rPr lang="en-US" altLang="zh-CN" sz="800">
                <a:latin typeface="Times New Roman Regular" panose="02020503050405090304" charset="0"/>
                <a:cs typeface="Times New Roman Regular" panose="02020503050405090304" charset="0"/>
              </a:rPr>
              <a:t>Low Wind Speed (&lt;2 m/s): PM2.5 37.90 </a:t>
            </a:r>
            <a:r>
              <a:rPr lang="en-US" altLang="en-US" sz="800">
                <a:latin typeface="Times New Roman Regular" panose="02020503050405090304" charset="0"/>
                <a:cs typeface="Times New Roman Regular" panose="02020503050405090304" charset="0"/>
              </a:rPr>
              <a:t>µ</a:t>
            </a:r>
            <a:r>
              <a:rPr lang="en-US" altLang="zh-CN" sz="800">
                <a:latin typeface="Times New Roman Regular" panose="02020503050405090304" charset="0"/>
                <a:cs typeface="Times New Roman Regular" panose="02020503050405090304" charset="0"/>
              </a:rPr>
              <a:t>g/m</a:t>
            </a:r>
            <a:r>
              <a:rPr lang="en-US" altLang="en-US" sz="800">
                <a:latin typeface="Times New Roman Regular" panose="02020503050405090304" charset="0"/>
                <a:cs typeface="Times New Roman Regular" panose="02020503050405090304" charset="0"/>
              </a:rPr>
              <a:t>³</a:t>
            </a:r>
          </a:p>
          <a:p>
            <a:pPr marL="171450" indent="-171450">
              <a:lnSpc>
                <a:spcPct val="130000"/>
              </a:lnSpc>
              <a:buFont typeface="Arial" panose="020B0604020202090204" pitchFamily="34" charset="0"/>
              <a:buChar char="•"/>
            </a:pPr>
            <a:r>
              <a:rPr lang="en-US" altLang="zh-CN" sz="800">
                <a:latin typeface="Times New Roman Regular" panose="02020503050405090304" charset="0"/>
                <a:cs typeface="Times New Roman Regular" panose="02020503050405090304" charset="0"/>
              </a:rPr>
              <a:t>High Wind Speed (≥5 m/s): PM2.5 31.86 </a:t>
            </a:r>
            <a:r>
              <a:rPr lang="en-US" altLang="en-US" sz="800">
                <a:latin typeface="Times New Roman Regular" panose="02020503050405090304" charset="0"/>
                <a:cs typeface="Times New Roman Regular" panose="02020503050405090304" charset="0"/>
              </a:rPr>
              <a:t>µ</a:t>
            </a:r>
            <a:r>
              <a:rPr lang="en-US" altLang="zh-CN" sz="800">
                <a:latin typeface="Times New Roman Regular" panose="02020503050405090304" charset="0"/>
                <a:cs typeface="Times New Roman Regular" panose="02020503050405090304" charset="0"/>
              </a:rPr>
              <a:t>g/m</a:t>
            </a:r>
            <a:r>
              <a:rPr lang="en-US" altLang="en-US" sz="800">
                <a:latin typeface="Times New Roman Regular" panose="02020503050405090304" charset="0"/>
                <a:cs typeface="Times New Roman Regular" panose="02020503050405090304" charset="0"/>
              </a:rPr>
              <a:t>³</a:t>
            </a:r>
          </a:p>
          <a:p>
            <a:pPr marL="171450" indent="-171450">
              <a:lnSpc>
                <a:spcPct val="130000"/>
              </a:lnSpc>
              <a:buFont typeface="Arial" panose="020B0604020202090204" pitchFamily="34" charset="0"/>
              <a:buChar char="•"/>
            </a:pPr>
            <a:r>
              <a:rPr lang="en-US" altLang="zh-CN" sz="800">
                <a:latin typeface="Times New Roman Regular" panose="02020503050405090304" charset="0"/>
                <a:cs typeface="Times New Roman Regular" panose="02020503050405090304" charset="0"/>
              </a:rPr>
              <a:t>Correlation: r = -0.086, p &lt; 0.001</a:t>
            </a:r>
          </a:p>
          <a:p>
            <a:pPr marL="171450" indent="-171450">
              <a:lnSpc>
                <a:spcPct val="130000"/>
              </a:lnSpc>
              <a:buFont typeface="Arial" panose="020B0604020202090204" pitchFamily="34" charset="0"/>
              <a:buChar char="•"/>
            </a:pPr>
            <a:r>
              <a:rPr lang="en-US" altLang="zh-CN" sz="800">
                <a:latin typeface="Times New Roman Regular" panose="02020503050405090304" charset="0"/>
                <a:cs typeface="Times New Roman Regular" panose="02020503050405090304" charset="0"/>
              </a:rPr>
              <a:t>Practical Impact: 19% higher PM2.5 at low wind speeds vs. high speeds</a:t>
            </a:r>
          </a:p>
          <a:p>
            <a:pPr>
              <a:lnSpc>
                <a:spcPct val="130000"/>
              </a:lnSpc>
            </a:pPr>
            <a:r>
              <a:rPr lang="en-US" altLang="zh-CN" sz="800" b="1">
                <a:latin typeface="Times New Roman Bold" panose="02020503050405090304" charset="0"/>
                <a:cs typeface="Times New Roman Bold" panose="02020503050405090304" charset="0"/>
              </a:rPr>
              <a:t>2.Humidity Affects Detection:</a:t>
            </a:r>
          </a:p>
          <a:p>
            <a:pPr marL="171450" indent="-171450">
              <a:lnSpc>
                <a:spcPct val="130000"/>
              </a:lnSpc>
              <a:buFont typeface="Arial" panose="020B0604020202090204" pitchFamily="34" charset="0"/>
              <a:buChar char="•"/>
            </a:pPr>
            <a:r>
              <a:rPr lang="en-US" altLang="zh-CN" sz="800">
                <a:latin typeface="Times New Roman Regular" panose="02020503050405090304" charset="0"/>
                <a:cs typeface="Times New Roman Regular" panose="02020503050405090304" charset="0"/>
              </a:rPr>
              <a:t>Low Humidity (&lt;50%): Highest fire detection rate (60.3%)</a:t>
            </a:r>
          </a:p>
          <a:p>
            <a:pPr marL="171450" indent="-171450">
              <a:lnSpc>
                <a:spcPct val="130000"/>
              </a:lnSpc>
              <a:buFont typeface="Arial" panose="020B0604020202090204" pitchFamily="34" charset="0"/>
              <a:buChar char="•"/>
            </a:pPr>
            <a:r>
              <a:rPr lang="en-US" altLang="zh-CN" sz="800">
                <a:latin typeface="Times New Roman Regular" panose="02020503050405090304" charset="0"/>
                <a:cs typeface="Times New Roman Regular" panose="02020503050405090304" charset="0"/>
              </a:rPr>
              <a:t>High Humidity (≥70%): Lower detection rate (possibly due to cloud cover)</a:t>
            </a:r>
          </a:p>
          <a:p>
            <a:pPr>
              <a:lnSpc>
                <a:spcPct val="130000"/>
              </a:lnSpc>
            </a:pPr>
            <a:r>
              <a:rPr lang="en-US" altLang="zh-CN" sz="800" b="1">
                <a:latin typeface="Times New Roman Bold" panose="02020503050405090304" charset="0"/>
                <a:cs typeface="Times New Roman Bold" panose="02020503050405090304" charset="0"/>
              </a:rPr>
              <a:t>3.Worst-Case Scenario: </a:t>
            </a:r>
          </a:p>
          <a:p>
            <a:pPr marL="171450" indent="-171450">
              <a:lnSpc>
                <a:spcPct val="130000"/>
              </a:lnSpc>
              <a:buFont typeface="Arial" panose="020B0604020202090204" pitchFamily="34" charset="0"/>
              <a:buChar char="•"/>
            </a:pPr>
            <a:r>
              <a:rPr lang="en-US" altLang="zh-CN" sz="800">
                <a:latin typeface="Times New Roman Regular" panose="02020503050405090304" charset="0"/>
                <a:cs typeface="Times New Roman Regular" panose="02020503050405090304" charset="0"/>
              </a:rPr>
              <a:t>Low Wind Speed + Low Humidity </a:t>
            </a:r>
            <a:r>
              <a:rPr lang="en-US" altLang="en-US" sz="800">
                <a:latin typeface="Times New Roman Regular" panose="02020503050405090304" charset="0"/>
                <a:cs typeface="Times New Roman Regular" panose="02020503050405090304" charset="0"/>
              </a:rPr>
              <a:t>→</a:t>
            </a:r>
            <a:r>
              <a:rPr lang="en-US" altLang="zh-CN" sz="800">
                <a:latin typeface="Times New Roman Regular" panose="02020503050405090304" charset="0"/>
                <a:cs typeface="Times New Roman Regular" panose="02020503050405090304" charset="0"/>
              </a:rPr>
              <a:t> PM2.5 46.25 </a:t>
            </a:r>
            <a:r>
              <a:rPr lang="en-US" altLang="en-US" sz="800">
                <a:latin typeface="Times New Roman Regular" panose="02020503050405090304" charset="0"/>
                <a:cs typeface="Times New Roman Regular" panose="02020503050405090304" charset="0"/>
              </a:rPr>
              <a:t>µ</a:t>
            </a:r>
            <a:r>
              <a:rPr lang="en-US" altLang="zh-CN" sz="800">
                <a:latin typeface="Times New Roman Regular" panose="02020503050405090304" charset="0"/>
                <a:cs typeface="Times New Roman Regular" panose="02020503050405090304" charset="0"/>
              </a:rPr>
              <a:t>g/m</a:t>
            </a:r>
            <a:r>
              <a:rPr lang="en-US" altLang="en-US" sz="800">
                <a:latin typeface="Times New Roman Regular" panose="02020503050405090304" charset="0"/>
                <a:cs typeface="Times New Roman Regular" panose="02020503050405090304" charset="0"/>
              </a:rPr>
              <a:t>³</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2"/>
          <p:cNvSpPr/>
          <p:nvPr/>
        </p:nvSpPr>
        <p:spPr>
          <a:xfrm>
            <a:off x="0" y="145415"/>
            <a:ext cx="5760085" cy="375920"/>
          </a:xfrm>
          <a:prstGeom prst="rect">
            <a:avLst/>
          </a:prstGeom>
          <a:solidFill>
            <a:srgbClr val="003874">
              <a:alpha val="100000"/>
            </a:srgbClr>
          </a:solidFill>
          <a:ln w="0" cap="flat">
            <a:noFill/>
            <a:prstDash val="solid"/>
            <a:miter lim="0"/>
          </a:ln>
        </p:spPr>
        <p:txBody>
          <a:bodyPr vert="horz" wrap="square" lIns="0" tIns="0" rIns="0" bIns="0"/>
          <a:lstStyle/>
          <a:p>
            <a:pPr algn="l" rtl="0" eaLnBrk="0">
              <a:lnSpc>
                <a:spcPct val="148000"/>
              </a:lnSpc>
            </a:pPr>
            <a:endParaRPr sz="1000" dirty="0">
              <a:latin typeface="Times New Roman" panose="02020503050405090304"/>
              <a:ea typeface="Times New Roman" panose="02020503050405090304"/>
              <a:cs typeface="Times New Roman" panose="02020503050405090304"/>
            </a:endParaRPr>
          </a:p>
        </p:txBody>
      </p:sp>
      <p:sp>
        <p:nvSpPr>
          <p:cNvPr id="6" name="文本框 5"/>
          <p:cNvSpPr txBox="1"/>
          <p:nvPr/>
        </p:nvSpPr>
        <p:spPr>
          <a:xfrm>
            <a:off x="198755" y="198755"/>
            <a:ext cx="5490210" cy="245110"/>
          </a:xfrm>
          <a:prstGeom prst="rect">
            <a:avLst/>
          </a:prstGeom>
          <a:noFill/>
        </p:spPr>
        <p:txBody>
          <a:bodyPr wrap="square" rtlCol="0">
            <a:spAutoFit/>
          </a:bodyPr>
          <a:lstStyle/>
          <a:p>
            <a:pPr indent="0">
              <a:buFont typeface="Arial" panose="020B0604020202090204" pitchFamily="34" charset="0"/>
              <a:buNone/>
            </a:pPr>
            <a:r>
              <a:rPr lang="en-US" altLang="zh-CN" sz="1000" b="1">
                <a:solidFill>
                  <a:schemeClr val="bg1"/>
                </a:solidFill>
                <a:latin typeface="Times New Roman Bold" panose="02020503050405090304" charset="0"/>
                <a:cs typeface="Times New Roman Bold" panose="02020503050405090304" charset="0"/>
              </a:rPr>
              <a:t>Challenge 3: </a:t>
            </a:r>
            <a:r>
              <a:rPr lang="en-US" altLang="zh-CN" sz="1000" b="1">
                <a:solidFill>
                  <a:schemeClr val="bg1"/>
                </a:solidFill>
                <a:latin typeface="Times New Roman Bold" panose="02020503050405090304" charset="0"/>
                <a:cs typeface="Times New Roman Bold" panose="02020503050405090304" charset="0"/>
                <a:sym typeface="+mn-ea"/>
              </a:rPr>
              <a:t>How can the timing of pollution peaks be linked to straw burning events?</a:t>
            </a:r>
          </a:p>
        </p:txBody>
      </p:sp>
      <p:grpSp>
        <p:nvGrpSpPr>
          <p:cNvPr id="15" name="group 2"/>
          <p:cNvGrpSpPr/>
          <p:nvPr/>
        </p:nvGrpSpPr>
        <p:grpSpPr>
          <a:xfrm rot="21600000">
            <a:off x="0" y="3131464"/>
            <a:ext cx="5759958" cy="108559"/>
            <a:chOff x="0" y="0"/>
            <a:chExt cx="5759958" cy="108559"/>
          </a:xfrm>
        </p:grpSpPr>
        <p:pic>
          <p:nvPicPr>
            <p:cNvPr id="16" name="picture 8"/>
            <p:cNvPicPr>
              <a:picLocks noChangeAspect="1"/>
            </p:cNvPicPr>
            <p:nvPr/>
          </p:nvPicPr>
          <p:blipFill>
            <a:blip r:embed="rId3"/>
            <a:stretch>
              <a:fillRect/>
            </a:stretch>
          </p:blipFill>
          <p:spPr>
            <a:xfrm rot="21600000">
              <a:off x="0" y="0"/>
              <a:ext cx="5759958" cy="108559"/>
            </a:xfrm>
            <a:prstGeom prst="rect">
              <a:avLst/>
            </a:prstGeom>
          </p:spPr>
        </p:pic>
        <p:sp>
          <p:nvSpPr>
            <p:cNvPr id="17" name="textbox 10"/>
            <p:cNvSpPr/>
            <p:nvPr/>
          </p:nvSpPr>
          <p:spPr>
            <a:xfrm>
              <a:off x="-12700" y="-12700"/>
              <a:ext cx="5785485" cy="133985"/>
            </a:xfrm>
            <a:prstGeom prst="rect">
              <a:avLst/>
            </a:prstGeom>
            <a:noFill/>
            <a:ln w="0" cap="flat">
              <a:noFill/>
              <a:prstDash val="solid"/>
              <a:miter lim="0"/>
            </a:ln>
          </p:spPr>
          <p:txBody>
            <a:bodyPr vert="horz" wrap="square" lIns="0" tIns="0" rIns="0" bIns="0"/>
            <a:lstStyle/>
            <a:p>
              <a:pPr algn="l" rtl="0" eaLnBrk="0">
                <a:lnSpc>
                  <a:spcPct val="168000"/>
                </a:lnSpc>
              </a:pPr>
              <a:endParaRPr sz="100" dirty="0">
                <a:latin typeface="Arial" panose="020B0604020202090204"/>
                <a:ea typeface="Arial" panose="020B0604020202090204"/>
                <a:cs typeface="Arial" panose="020B0604020202090204"/>
              </a:endParaRPr>
            </a:p>
            <a:p>
              <a:pPr marL="696595" algn="l" rtl="0" eaLnBrk="0">
                <a:lnSpc>
                  <a:spcPts val="625"/>
                </a:lnSpc>
                <a:spcBef>
                  <a:spcPts val="0"/>
                </a:spcBef>
              </a:pPr>
              <a:r>
                <a:rPr sz="500" kern="0" spc="50" dirty="0">
                  <a:solidFill>
                    <a:srgbClr val="FFFFFF">
                      <a:alpha val="100000"/>
                    </a:srgbClr>
                  </a:solidFill>
                  <a:latin typeface="Times New Roman" panose="02020503050405090304"/>
                  <a:ea typeface="Times New Roman" panose="02020503050405090304"/>
                  <a:cs typeface="Times New Roman" panose="02020503050405090304"/>
                </a:rPr>
                <a:t>HKUST(GZ)</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Investigating</a:t>
              </a:r>
              <a:r>
                <a:rPr sz="500" kern="0" spc="3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Ag</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ricultural Burning</a:t>
              </a:r>
              <a:r>
                <a:rPr sz="500" kern="0" spc="-1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 </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with Remote Sensing</a:t>
              </a:r>
              <a:r>
                <a:rPr sz="500" kern="0" spc="1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November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5</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 2025</a:t>
              </a:r>
              <a:r>
                <a:rPr sz="500" kern="0" spc="1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1</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5</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 /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17</a:t>
              </a:r>
              <a:endParaRPr sz="500" dirty="0">
                <a:latin typeface="Times New Roman" panose="02020503050405090304"/>
                <a:ea typeface="Times New Roman" panose="02020503050405090304"/>
                <a:cs typeface="Times New Roman" panose="02020503050405090304"/>
              </a:endParaRPr>
            </a:p>
          </p:txBody>
        </p:sp>
      </p:grpSp>
      <p:sp>
        <p:nvSpPr>
          <p:cNvPr id="3" name="文本框 2"/>
          <p:cNvSpPr txBox="1"/>
          <p:nvPr/>
        </p:nvSpPr>
        <p:spPr>
          <a:xfrm>
            <a:off x="3392805" y="561975"/>
            <a:ext cx="2379345" cy="2449830"/>
          </a:xfrm>
          <a:prstGeom prst="rect">
            <a:avLst/>
          </a:prstGeom>
          <a:noFill/>
        </p:spPr>
        <p:txBody>
          <a:bodyPr wrap="square" rtlCol="0">
            <a:noAutofit/>
          </a:bodyPr>
          <a:lstStyle/>
          <a:p>
            <a:pPr>
              <a:lnSpc>
                <a:spcPct val="140000"/>
              </a:lnSpc>
            </a:pPr>
            <a:r>
              <a:rPr lang="en-US" altLang="zh-CN" sz="700" b="1">
                <a:latin typeface="Times New Roman Bold" panose="02020503050405090304" charset="0"/>
                <a:cs typeface="Times New Roman Bold" panose="02020503050405090304" charset="0"/>
              </a:rPr>
              <a:t>1.Pollution Peak </a:t>
            </a:r>
            <a:r>
              <a:rPr lang="en-US" altLang="en-US" sz="700" b="1">
                <a:latin typeface="Times New Roman Bold" panose="02020503050405090304" charset="0"/>
                <a:cs typeface="Times New Roman Bold" panose="02020503050405090304" charset="0"/>
              </a:rPr>
              <a:t>→</a:t>
            </a:r>
            <a:r>
              <a:rPr lang="en-US" altLang="zh-CN" sz="700" b="1">
                <a:latin typeface="Times New Roman Bold" panose="02020503050405090304" charset="0"/>
                <a:cs typeface="Times New Roman Bold" panose="02020503050405090304" charset="0"/>
              </a:rPr>
              <a:t> Straw Burning Event:</a:t>
            </a:r>
          </a:p>
          <a:p>
            <a:pPr marL="171450" indent="-171450">
              <a:lnSpc>
                <a:spcPct val="140000"/>
              </a:lnSpc>
              <a:buFont typeface="Arial" panose="020B0604020202090204" pitchFamily="34" charset="0"/>
              <a:buChar char="•"/>
            </a:pPr>
            <a:r>
              <a:rPr lang="en-US" altLang="zh-CN" sz="700">
                <a:latin typeface="Times New Roman Regular" panose="02020503050405090304" charset="0"/>
                <a:cs typeface="Times New Roman Regular" panose="02020503050405090304" charset="0"/>
              </a:rPr>
              <a:t>When PM2.5 ≥ 75th percentile: 45.3% had same-day straw burning (620/1370 days)</a:t>
            </a:r>
          </a:p>
          <a:p>
            <a:pPr marL="171450" indent="-171450">
              <a:lnSpc>
                <a:spcPct val="140000"/>
              </a:lnSpc>
              <a:buFont typeface="Arial" panose="020B0604020202090204" pitchFamily="34" charset="0"/>
              <a:buChar char="•"/>
            </a:pPr>
            <a:r>
              <a:rPr lang="en-US" altLang="zh-CN" sz="700">
                <a:latin typeface="Times New Roman Regular" panose="02020503050405090304" charset="0"/>
                <a:cs typeface="Times New Roman Regular" panose="02020503050405090304" charset="0"/>
              </a:rPr>
              <a:t>54.2% had straw burning within a </a:t>
            </a:r>
            <a:r>
              <a:rPr lang="en-US" altLang="en-US" sz="700">
                <a:latin typeface="Times New Roman Regular" panose="02020503050405090304" charset="0"/>
                <a:cs typeface="Times New Roman Regular" panose="02020503050405090304" charset="0"/>
              </a:rPr>
              <a:t>±</a:t>
            </a:r>
            <a:r>
              <a:rPr lang="en-US" altLang="zh-CN" sz="700">
                <a:latin typeface="Times New Roman Regular" panose="02020503050405090304" charset="0"/>
                <a:cs typeface="Times New Roman Regular" panose="02020503050405090304" charset="0"/>
              </a:rPr>
              <a:t>3 day window</a:t>
            </a:r>
          </a:p>
          <a:p>
            <a:pPr marL="171450" indent="-171450">
              <a:lnSpc>
                <a:spcPct val="140000"/>
              </a:lnSpc>
              <a:buFont typeface="Arial" panose="020B0604020202090204" pitchFamily="34" charset="0"/>
              <a:buChar char="•"/>
            </a:pPr>
            <a:r>
              <a:rPr lang="en-US" altLang="zh-CN" sz="700">
                <a:latin typeface="Times New Roman Regular" panose="02020503050405090304" charset="0"/>
                <a:cs typeface="Times New Roman Regular" panose="02020503050405090304" charset="0"/>
              </a:rPr>
              <a:t>Extreme Pollution (PM2.5 &gt; 100): 80.6% had same-day straw burning (25/31 days)</a:t>
            </a:r>
          </a:p>
          <a:p>
            <a:pPr>
              <a:lnSpc>
                <a:spcPct val="140000"/>
              </a:lnSpc>
            </a:pPr>
            <a:r>
              <a:rPr lang="en-US" altLang="zh-CN" sz="700" b="1">
                <a:latin typeface="Times New Roman Bold" panose="02020503050405090304" charset="0"/>
                <a:cs typeface="Times New Roman Bold" panose="02020503050405090304" charset="0"/>
              </a:rPr>
              <a:t>2.Straw Burning Peak </a:t>
            </a:r>
            <a:r>
              <a:rPr lang="en-US" altLang="en-US" sz="700" b="1">
                <a:latin typeface="Times New Roman Bold" panose="02020503050405090304" charset="0"/>
                <a:cs typeface="Times New Roman Bold" panose="02020503050405090304" charset="0"/>
              </a:rPr>
              <a:t>→</a:t>
            </a:r>
            <a:r>
              <a:rPr lang="en-US" altLang="zh-CN" sz="700" b="1">
                <a:latin typeface="Times New Roman Bold" panose="02020503050405090304" charset="0"/>
                <a:cs typeface="Times New Roman Bold" panose="02020503050405090304" charset="0"/>
              </a:rPr>
              <a:t> Pollution Peak:</a:t>
            </a:r>
          </a:p>
          <a:p>
            <a:pPr marL="171450" indent="-171450">
              <a:lnSpc>
                <a:spcPct val="140000"/>
              </a:lnSpc>
              <a:buFont typeface="Arial" panose="020B0604020202090204" pitchFamily="34" charset="0"/>
              <a:buChar char="•"/>
            </a:pPr>
            <a:r>
              <a:rPr lang="en-US" altLang="zh-CN" sz="700">
                <a:latin typeface="Times New Roman Regular" panose="02020503050405090304" charset="0"/>
                <a:cs typeface="Times New Roman Regular" panose="02020503050405090304" charset="0"/>
              </a:rPr>
              <a:t>When Straw Burning ≥ 90th percentile: 46.8% had a same-day pollution peak (257/549 days)</a:t>
            </a:r>
          </a:p>
          <a:p>
            <a:pPr marL="171450" indent="-171450">
              <a:lnSpc>
                <a:spcPct val="140000"/>
              </a:lnSpc>
              <a:buFont typeface="Arial" panose="020B0604020202090204" pitchFamily="34" charset="0"/>
              <a:buChar char="•"/>
            </a:pPr>
            <a:r>
              <a:rPr lang="en-US" altLang="zh-CN" sz="700">
                <a:latin typeface="Times New Roman Regular" panose="02020503050405090304" charset="0"/>
                <a:cs typeface="Times New Roman Regular" panose="02020503050405090304" charset="0"/>
              </a:rPr>
              <a:t>PM2.5 on peak-burning days: 46.73 </a:t>
            </a:r>
            <a:r>
              <a:rPr lang="en-US" altLang="en-US" sz="700">
                <a:latin typeface="Times New Roman Regular" panose="02020503050405090304" charset="0"/>
                <a:cs typeface="Times New Roman Regular" panose="02020503050405090304" charset="0"/>
              </a:rPr>
              <a:t>µ</a:t>
            </a:r>
            <a:r>
              <a:rPr lang="en-US" altLang="zh-CN" sz="700">
                <a:latin typeface="Times New Roman Regular" panose="02020503050405090304" charset="0"/>
                <a:cs typeface="Times New Roman Regular" panose="02020503050405090304" charset="0"/>
              </a:rPr>
              <a:t>g/m</a:t>
            </a:r>
            <a:r>
              <a:rPr lang="en-US" altLang="en-US" sz="700">
                <a:latin typeface="Times New Roman Regular" panose="02020503050405090304" charset="0"/>
                <a:cs typeface="Times New Roman Regular" panose="02020503050405090304" charset="0"/>
              </a:rPr>
              <a:t>³</a:t>
            </a:r>
            <a:r>
              <a:rPr lang="en-US" altLang="zh-CN" sz="700">
                <a:latin typeface="Times New Roman Regular" panose="02020503050405090304" charset="0"/>
                <a:cs typeface="Times New Roman Regular" panose="02020503050405090304" charset="0"/>
              </a:rPr>
              <a:t> vs. 34.62 </a:t>
            </a:r>
            <a:r>
              <a:rPr lang="en-US" altLang="en-US" sz="700">
                <a:latin typeface="Times New Roman Regular" panose="02020503050405090304" charset="0"/>
                <a:cs typeface="Times New Roman Regular" panose="02020503050405090304" charset="0"/>
              </a:rPr>
              <a:t>µ</a:t>
            </a:r>
            <a:r>
              <a:rPr lang="en-US" altLang="zh-CN" sz="700">
                <a:latin typeface="Times New Roman Regular" panose="02020503050405090304" charset="0"/>
                <a:cs typeface="Times New Roman Regular" panose="02020503050405090304" charset="0"/>
              </a:rPr>
              <a:t>g/m</a:t>
            </a:r>
            <a:r>
              <a:rPr lang="en-US" altLang="en-US" sz="700">
                <a:latin typeface="Times New Roman Regular" panose="02020503050405090304" charset="0"/>
                <a:cs typeface="Times New Roman Regular" panose="02020503050405090304" charset="0"/>
              </a:rPr>
              <a:t>³</a:t>
            </a:r>
            <a:r>
              <a:rPr lang="en-US" altLang="zh-CN" sz="700">
                <a:latin typeface="Times New Roman Regular" panose="02020503050405090304" charset="0"/>
                <a:cs typeface="Times New Roman Regular" panose="02020503050405090304" charset="0"/>
              </a:rPr>
              <a:t> on non-burning days</a:t>
            </a:r>
          </a:p>
          <a:p>
            <a:pPr marL="171450" indent="-171450">
              <a:lnSpc>
                <a:spcPct val="140000"/>
              </a:lnSpc>
              <a:buFont typeface="Arial" panose="020B0604020202090204" pitchFamily="34" charset="0"/>
              <a:buChar char="•"/>
            </a:pPr>
            <a:r>
              <a:rPr lang="en-US" altLang="zh-CN" sz="700">
                <a:latin typeface="Times New Roman Regular" panose="02020503050405090304" charset="0"/>
                <a:cs typeface="Times New Roman Regular" panose="02020503050405090304" charset="0"/>
              </a:rPr>
              <a:t>Difference: +35%</a:t>
            </a:r>
          </a:p>
          <a:p>
            <a:pPr>
              <a:lnSpc>
                <a:spcPct val="140000"/>
              </a:lnSpc>
            </a:pPr>
            <a:r>
              <a:rPr lang="en-US" altLang="zh-CN" sz="700" b="1">
                <a:latin typeface="Times New Roman Bold" panose="02020503050405090304" charset="0"/>
                <a:cs typeface="Times New Roman Bold" panose="02020503050405090304" charset="0"/>
              </a:rPr>
              <a:t>3.Time Window:</a:t>
            </a:r>
          </a:p>
          <a:p>
            <a:pPr marL="171450" indent="-171450">
              <a:lnSpc>
                <a:spcPct val="140000"/>
              </a:lnSpc>
              <a:buFont typeface="Arial" panose="020B0604020202090204" pitchFamily="34" charset="0"/>
              <a:buChar char="•"/>
            </a:pPr>
            <a:r>
              <a:rPr lang="en-US" altLang="zh-CN" sz="700">
                <a:latin typeface="Times New Roman Regular" panose="02020503050405090304" charset="0"/>
                <a:cs typeface="Times New Roman Regular" panose="02020503050405090304" charset="0"/>
              </a:rPr>
              <a:t>Best correlation window: </a:t>
            </a:r>
            <a:r>
              <a:rPr lang="en-US" altLang="en-US" sz="700">
                <a:latin typeface="Times New Roman Regular" panose="02020503050405090304" charset="0"/>
                <a:cs typeface="Times New Roman Regular" panose="02020503050405090304" charset="0"/>
              </a:rPr>
              <a:t>±</a:t>
            </a:r>
            <a:r>
              <a:rPr lang="en-US" altLang="zh-CN" sz="700">
                <a:latin typeface="Times New Roman Regular" panose="02020503050405090304" charset="0"/>
                <a:cs typeface="Times New Roman Regular" panose="02020503050405090304" charset="0"/>
              </a:rPr>
              <a:t>3 days</a:t>
            </a:r>
          </a:p>
          <a:p>
            <a:pPr marL="171450" indent="-171450">
              <a:lnSpc>
                <a:spcPct val="140000"/>
              </a:lnSpc>
              <a:buFont typeface="Arial" panose="020B0604020202090204" pitchFamily="34" charset="0"/>
              <a:buChar char="•"/>
            </a:pPr>
            <a:r>
              <a:rPr lang="en-US" altLang="zh-CN" sz="700">
                <a:latin typeface="Times New Roman Regular" panose="02020503050405090304" charset="0"/>
                <a:cs typeface="Times New Roman Regular" panose="02020503050405090304" charset="0"/>
              </a:rPr>
              <a:t>Indicates pollution may be directly caused by burning or have a 1-3 day lag</a:t>
            </a:r>
          </a:p>
        </p:txBody>
      </p:sp>
      <p:pic>
        <p:nvPicPr>
          <p:cNvPr id="1918254357" name="图片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0" y="576580"/>
            <a:ext cx="3392805" cy="25546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2"/>
          <p:cNvSpPr/>
          <p:nvPr/>
        </p:nvSpPr>
        <p:spPr>
          <a:xfrm>
            <a:off x="0" y="145415"/>
            <a:ext cx="5760085" cy="375920"/>
          </a:xfrm>
          <a:prstGeom prst="rect">
            <a:avLst/>
          </a:prstGeom>
          <a:solidFill>
            <a:srgbClr val="003874">
              <a:alpha val="100000"/>
            </a:srgbClr>
          </a:solidFill>
          <a:ln w="0" cap="flat">
            <a:noFill/>
            <a:prstDash val="solid"/>
            <a:miter lim="0"/>
          </a:ln>
        </p:spPr>
        <p:txBody>
          <a:bodyPr vert="horz" wrap="square" lIns="0" tIns="0" rIns="0" bIns="0"/>
          <a:lstStyle/>
          <a:p>
            <a:pPr algn="l" rtl="0" eaLnBrk="0">
              <a:lnSpc>
                <a:spcPct val="148000"/>
              </a:lnSpc>
            </a:pPr>
            <a:endParaRPr sz="1000" dirty="0">
              <a:latin typeface="Times New Roman" panose="02020503050405090304"/>
              <a:ea typeface="Times New Roman" panose="02020503050405090304"/>
              <a:cs typeface="Times New Roman" panose="02020503050405090304"/>
            </a:endParaRPr>
          </a:p>
        </p:txBody>
      </p:sp>
      <p:sp>
        <p:nvSpPr>
          <p:cNvPr id="6" name="文本框 5"/>
          <p:cNvSpPr txBox="1"/>
          <p:nvPr/>
        </p:nvSpPr>
        <p:spPr>
          <a:xfrm>
            <a:off x="198755" y="198755"/>
            <a:ext cx="5490210" cy="245110"/>
          </a:xfrm>
          <a:prstGeom prst="rect">
            <a:avLst/>
          </a:prstGeom>
          <a:noFill/>
        </p:spPr>
        <p:txBody>
          <a:bodyPr wrap="square" rtlCol="0">
            <a:spAutoFit/>
          </a:bodyPr>
          <a:lstStyle/>
          <a:p>
            <a:pPr indent="0">
              <a:buFont typeface="Arial" panose="020B0604020202090204" pitchFamily="34" charset="0"/>
              <a:buNone/>
            </a:pPr>
            <a:r>
              <a:rPr lang="en-US" altLang="zh-CN" sz="1000" b="1">
                <a:solidFill>
                  <a:schemeClr val="bg1"/>
                </a:solidFill>
                <a:latin typeface="Times New Roman Bold" panose="02020503050405090304" charset="0"/>
                <a:cs typeface="Times New Roman Bold" panose="02020503050405090304" charset="0"/>
                <a:sym typeface="+mn-ea"/>
              </a:rPr>
              <a:t>Conclusion</a:t>
            </a:r>
          </a:p>
        </p:txBody>
      </p:sp>
      <p:grpSp>
        <p:nvGrpSpPr>
          <p:cNvPr id="15" name="group 2"/>
          <p:cNvGrpSpPr/>
          <p:nvPr/>
        </p:nvGrpSpPr>
        <p:grpSpPr>
          <a:xfrm rot="21600000">
            <a:off x="0" y="3131464"/>
            <a:ext cx="5759958" cy="108559"/>
            <a:chOff x="0" y="0"/>
            <a:chExt cx="5759958" cy="108559"/>
          </a:xfrm>
        </p:grpSpPr>
        <p:pic>
          <p:nvPicPr>
            <p:cNvPr id="16" name="picture 8"/>
            <p:cNvPicPr>
              <a:picLocks noChangeAspect="1"/>
            </p:cNvPicPr>
            <p:nvPr/>
          </p:nvPicPr>
          <p:blipFill>
            <a:blip r:embed="rId3"/>
            <a:stretch>
              <a:fillRect/>
            </a:stretch>
          </p:blipFill>
          <p:spPr>
            <a:xfrm rot="21600000">
              <a:off x="0" y="0"/>
              <a:ext cx="5759958" cy="108559"/>
            </a:xfrm>
            <a:prstGeom prst="rect">
              <a:avLst/>
            </a:prstGeom>
          </p:spPr>
        </p:pic>
        <p:sp>
          <p:nvSpPr>
            <p:cNvPr id="17" name="textbox 10"/>
            <p:cNvSpPr/>
            <p:nvPr/>
          </p:nvSpPr>
          <p:spPr>
            <a:xfrm>
              <a:off x="-12700" y="-12700"/>
              <a:ext cx="5785485" cy="133985"/>
            </a:xfrm>
            <a:prstGeom prst="rect">
              <a:avLst/>
            </a:prstGeom>
            <a:noFill/>
            <a:ln w="0" cap="flat">
              <a:noFill/>
              <a:prstDash val="solid"/>
              <a:miter lim="0"/>
            </a:ln>
          </p:spPr>
          <p:txBody>
            <a:bodyPr vert="horz" wrap="square" lIns="0" tIns="0" rIns="0" bIns="0"/>
            <a:lstStyle/>
            <a:p>
              <a:pPr algn="l" rtl="0" eaLnBrk="0">
                <a:lnSpc>
                  <a:spcPct val="168000"/>
                </a:lnSpc>
              </a:pPr>
              <a:endParaRPr sz="100" dirty="0">
                <a:latin typeface="Arial" panose="020B0604020202090204"/>
                <a:ea typeface="Arial" panose="020B0604020202090204"/>
                <a:cs typeface="Arial" panose="020B0604020202090204"/>
              </a:endParaRPr>
            </a:p>
            <a:p>
              <a:pPr marL="696595" algn="l" rtl="0" eaLnBrk="0">
                <a:lnSpc>
                  <a:spcPts val="625"/>
                </a:lnSpc>
                <a:spcBef>
                  <a:spcPts val="0"/>
                </a:spcBef>
              </a:pPr>
              <a:r>
                <a:rPr sz="500" kern="0" spc="50" dirty="0">
                  <a:solidFill>
                    <a:srgbClr val="FFFFFF">
                      <a:alpha val="100000"/>
                    </a:srgbClr>
                  </a:solidFill>
                  <a:latin typeface="Times New Roman" panose="02020503050405090304"/>
                  <a:ea typeface="Times New Roman" panose="02020503050405090304"/>
                  <a:cs typeface="Times New Roman" panose="02020503050405090304"/>
                </a:rPr>
                <a:t>HKUST(GZ)</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Investigating</a:t>
              </a:r>
              <a:r>
                <a:rPr sz="500" kern="0" spc="3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Ag</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ricultural Burning</a:t>
              </a:r>
              <a:r>
                <a:rPr sz="500" kern="0" spc="-1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 </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with Remote Sensing</a:t>
              </a:r>
              <a:r>
                <a:rPr sz="500" kern="0" spc="1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November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5</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 2025</a:t>
              </a:r>
              <a:r>
                <a:rPr sz="500" kern="0" spc="1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1</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6</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17</a:t>
              </a:r>
              <a:endParaRPr sz="500" dirty="0">
                <a:latin typeface="Times New Roman" panose="02020503050405090304"/>
                <a:ea typeface="Times New Roman" panose="02020503050405090304"/>
                <a:cs typeface="Times New Roman" panose="02020503050405090304"/>
              </a:endParaRPr>
            </a:p>
          </p:txBody>
        </p:sp>
      </p:grpSp>
      <p:sp>
        <p:nvSpPr>
          <p:cNvPr id="3" name="文本框 2"/>
          <p:cNvSpPr txBox="1"/>
          <p:nvPr/>
        </p:nvSpPr>
        <p:spPr>
          <a:xfrm>
            <a:off x="303530" y="681355"/>
            <a:ext cx="4252595" cy="2449830"/>
          </a:xfrm>
          <a:prstGeom prst="rect">
            <a:avLst/>
          </a:prstGeom>
          <a:noFill/>
        </p:spPr>
        <p:txBody>
          <a:bodyPr wrap="square" rtlCol="0">
            <a:noAutofit/>
          </a:bodyPr>
          <a:lstStyle/>
          <a:p>
            <a:pPr>
              <a:lnSpc>
                <a:spcPct val="170000"/>
              </a:lnSpc>
            </a:pPr>
            <a:r>
              <a:rPr lang="en-US" altLang="zh-CN" sz="1100" b="1">
                <a:latin typeface="Times New Roman Bold" panose="02020503050405090304" charset="0"/>
                <a:cs typeface="Times New Roman Bold" panose="02020503050405090304" charset="0"/>
              </a:rPr>
              <a:t>Conclusion &amp; Policy Implications</a:t>
            </a:r>
            <a:endParaRPr lang="en-US" altLang="zh-CN" sz="1100">
              <a:latin typeface="Times New Roman Regular" panose="02020503050405090304" charset="0"/>
              <a:cs typeface="Times New Roman Regular" panose="02020503050405090304" charset="0"/>
            </a:endParaRPr>
          </a:p>
          <a:p>
            <a:pPr marL="171450" indent="-171450">
              <a:lnSpc>
                <a:spcPct val="170000"/>
              </a:lnSpc>
              <a:buFont typeface="Arial" panose="020B0604020202090204" pitchFamily="34" charset="0"/>
              <a:buChar char="•"/>
            </a:pPr>
            <a:r>
              <a:rPr lang="en-US" altLang="zh-CN" sz="1100">
                <a:latin typeface="Times New Roman Regular" panose="02020503050405090304" charset="0"/>
                <a:cs typeface="Times New Roman Regular" panose="02020503050405090304" charset="0"/>
              </a:rPr>
              <a:t>Clear dual-peak fire seasonality (spring + harvest)</a:t>
            </a:r>
          </a:p>
          <a:p>
            <a:pPr marL="171450" indent="-171450">
              <a:lnSpc>
                <a:spcPct val="170000"/>
              </a:lnSpc>
              <a:buFont typeface="Arial" panose="020B0604020202090204" pitchFamily="34" charset="0"/>
              <a:buChar char="•"/>
            </a:pPr>
            <a:r>
              <a:rPr lang="en-US" altLang="zh-CN" sz="1100">
                <a:latin typeface="Times New Roman Regular" panose="02020503050405090304" charset="0"/>
                <a:cs typeface="Times New Roman Regular" panose="02020503050405090304" charset="0"/>
              </a:rPr>
              <a:t>Agricultural burning dominates Heilongjiang patterns</a:t>
            </a:r>
          </a:p>
          <a:p>
            <a:pPr marL="171450" indent="-171450">
              <a:lnSpc>
                <a:spcPct val="170000"/>
              </a:lnSpc>
              <a:buFont typeface="Arial" panose="020B0604020202090204" pitchFamily="34" charset="0"/>
              <a:buChar char="•"/>
            </a:pPr>
            <a:r>
              <a:rPr lang="en-US" altLang="zh-CN" sz="1100">
                <a:latin typeface="Times New Roman Regular" panose="02020503050405090304" charset="0"/>
                <a:cs typeface="Times New Roman Regular" panose="02020503050405090304" charset="0"/>
              </a:rPr>
              <a:t>Post-2015 policy tightened </a:t>
            </a:r>
            <a:r>
              <a:rPr lang="en-US" altLang="en-US" sz="1100">
                <a:latin typeface="Times New Roman Regular" panose="02020503050405090304" charset="0"/>
                <a:cs typeface="Times New Roman Regular" panose="02020503050405090304" charset="0"/>
              </a:rPr>
              <a:t>→</a:t>
            </a:r>
            <a:r>
              <a:rPr lang="en-US" altLang="zh-CN" sz="1100">
                <a:latin typeface="Times New Roman Regular" panose="02020503050405090304" charset="0"/>
                <a:cs typeface="Times New Roman Regular" panose="02020503050405090304" charset="0"/>
              </a:rPr>
              <a:t> sharp &amp; sustained decline</a:t>
            </a:r>
          </a:p>
          <a:p>
            <a:pPr marL="171450" indent="-171450">
              <a:lnSpc>
                <a:spcPct val="170000"/>
              </a:lnSpc>
              <a:buFont typeface="Arial" panose="020B0604020202090204" pitchFamily="34" charset="0"/>
              <a:buChar char="•"/>
            </a:pPr>
            <a:r>
              <a:rPr lang="en-US" altLang="zh-CN" sz="1100">
                <a:latin typeface="Times New Roman Regular" panose="02020503050405090304" charset="0"/>
                <a:cs typeface="Times New Roman Regular" panose="02020503050405090304" charset="0"/>
              </a:rPr>
              <a:t>Agricultural fires = low-intensity but high seasonal pollution</a:t>
            </a:r>
          </a:p>
          <a:p>
            <a:pPr marL="171450" indent="-171450">
              <a:lnSpc>
                <a:spcPct val="170000"/>
              </a:lnSpc>
              <a:buFont typeface="Arial" panose="020B0604020202090204" pitchFamily="34" charset="0"/>
              <a:buChar char="•"/>
            </a:pPr>
            <a:r>
              <a:rPr lang="en-US" altLang="zh-CN" sz="1100">
                <a:latin typeface="Times New Roman Regular" panose="02020503050405090304" charset="0"/>
                <a:cs typeface="Times New Roman Regular" panose="02020503050405090304" charset="0"/>
              </a:rPr>
              <a:t>Targeted monitoring &amp; seasonal enforcement needed</a:t>
            </a:r>
          </a:p>
          <a:p>
            <a:pPr marL="171450" indent="-171450">
              <a:lnSpc>
                <a:spcPct val="170000"/>
              </a:lnSpc>
              <a:buFont typeface="Arial" panose="020B0604020202090204" pitchFamily="34" charset="0"/>
              <a:buChar char="•"/>
            </a:pPr>
            <a:r>
              <a:rPr lang="en-US" altLang="zh-CN" sz="1100">
                <a:latin typeface="Times New Roman Regular" panose="02020503050405090304" charset="0"/>
                <a:cs typeface="Times New Roman Regular" panose="02020503050405090304" charset="0"/>
              </a:rPr>
              <a:t>Promote residue recycling &amp; alternatives to open burning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extbox 166"/>
          <p:cNvSpPr/>
          <p:nvPr/>
        </p:nvSpPr>
        <p:spPr>
          <a:xfrm>
            <a:off x="1543685" y="1163320"/>
            <a:ext cx="2672080" cy="511175"/>
          </a:xfrm>
          <a:prstGeom prst="rect">
            <a:avLst/>
          </a:prstGeom>
          <a:noFill/>
          <a:ln w="0" cap="flat">
            <a:noFill/>
            <a:prstDash val="solid"/>
            <a:miter lim="0"/>
          </a:ln>
        </p:spPr>
        <p:txBody>
          <a:bodyPr vert="horz" wrap="square" lIns="0" tIns="0" rIns="0" bIns="0"/>
          <a:lstStyle/>
          <a:p>
            <a:pPr algn="ctr" rtl="0" eaLnBrk="0">
              <a:lnSpc>
                <a:spcPct val="87000"/>
              </a:lnSpc>
            </a:pPr>
            <a:endParaRPr sz="500" b="1" dirty="0">
              <a:latin typeface="Arial" panose="020B0604020202090204"/>
              <a:ea typeface="Arial" panose="020B0604020202090204"/>
              <a:cs typeface="Arial" panose="020B0604020202090204"/>
            </a:endParaRPr>
          </a:p>
          <a:p>
            <a:pPr marL="60325" algn="ctr" rtl="0" eaLnBrk="0">
              <a:lnSpc>
                <a:spcPct val="95000"/>
              </a:lnSpc>
            </a:pPr>
            <a:r>
              <a:rPr b="1" kern="0" spc="50" dirty="0">
                <a:solidFill>
                  <a:srgbClr val="000000">
                    <a:alpha val="100000"/>
                  </a:srgbClr>
                </a:solidFill>
                <a:latin typeface="Times New Roman" panose="02020503050405090304"/>
                <a:ea typeface="Times New Roman" panose="02020503050405090304"/>
                <a:cs typeface="Times New Roman" panose="02020503050405090304"/>
              </a:rPr>
              <a:t>Thank</a:t>
            </a:r>
            <a:r>
              <a:rPr lang="en-US" b="1" kern="0" spc="50" dirty="0">
                <a:solidFill>
                  <a:srgbClr val="000000">
                    <a:alpha val="100000"/>
                  </a:srgbClr>
                </a:solidFill>
                <a:latin typeface="Times New Roman" panose="02020503050405090304"/>
                <a:ea typeface="Times New Roman" panose="02020503050405090304"/>
                <a:cs typeface="Times New Roman" panose="02020503050405090304"/>
              </a:rPr>
              <a:t> </a:t>
            </a:r>
            <a:r>
              <a:rPr b="1" kern="0" spc="50" dirty="0">
                <a:solidFill>
                  <a:srgbClr val="000000">
                    <a:alpha val="100000"/>
                  </a:srgbClr>
                </a:solidFill>
                <a:latin typeface="Times New Roman" panose="02020503050405090304"/>
                <a:ea typeface="Times New Roman" panose="02020503050405090304"/>
                <a:cs typeface="Times New Roman" panose="02020503050405090304"/>
              </a:rPr>
              <a:t>you for listening </a:t>
            </a:r>
            <a:r>
              <a:rPr lang="en-US" b="1" kern="0" spc="50" dirty="0">
                <a:solidFill>
                  <a:srgbClr val="000000">
                    <a:alpha val="100000"/>
                  </a:srgbClr>
                </a:solidFill>
                <a:latin typeface="Times New Roman" panose="02020503050405090304"/>
                <a:ea typeface="Times New Roman" panose="02020503050405090304"/>
                <a:cs typeface="Times New Roman" panose="02020503050405090304"/>
              </a:rPr>
              <a:t>!</a:t>
            </a:r>
          </a:p>
        </p:txBody>
      </p:sp>
      <p:grpSp>
        <p:nvGrpSpPr>
          <p:cNvPr id="24" name="group 24"/>
          <p:cNvGrpSpPr/>
          <p:nvPr/>
        </p:nvGrpSpPr>
        <p:grpSpPr>
          <a:xfrm rot="21600000">
            <a:off x="0" y="3131464"/>
            <a:ext cx="5759958" cy="108559"/>
            <a:chOff x="0" y="0"/>
            <a:chExt cx="5759958" cy="108559"/>
          </a:xfrm>
        </p:grpSpPr>
        <p:pic>
          <p:nvPicPr>
            <p:cNvPr id="170" name="picture 170"/>
            <p:cNvPicPr>
              <a:picLocks noChangeAspect="1"/>
            </p:cNvPicPr>
            <p:nvPr/>
          </p:nvPicPr>
          <p:blipFill>
            <a:blip r:embed="rId2"/>
            <a:stretch>
              <a:fillRect/>
            </a:stretch>
          </p:blipFill>
          <p:spPr>
            <a:xfrm rot="21600000">
              <a:off x="0" y="0"/>
              <a:ext cx="5759958" cy="108559"/>
            </a:xfrm>
            <a:prstGeom prst="rect">
              <a:avLst/>
            </a:prstGeom>
          </p:spPr>
        </p:pic>
        <p:sp>
          <p:nvSpPr>
            <p:cNvPr id="172" name="textbox 172"/>
            <p:cNvSpPr/>
            <p:nvPr/>
          </p:nvSpPr>
          <p:spPr>
            <a:xfrm>
              <a:off x="-12700" y="-12700"/>
              <a:ext cx="5785485" cy="133985"/>
            </a:xfrm>
            <a:prstGeom prst="rect">
              <a:avLst/>
            </a:prstGeom>
            <a:noFill/>
            <a:ln w="0" cap="flat">
              <a:noFill/>
              <a:prstDash val="solid"/>
              <a:miter lim="0"/>
            </a:ln>
          </p:spPr>
          <p:txBody>
            <a:bodyPr vert="horz" wrap="square" lIns="0" tIns="0" rIns="0" bIns="0"/>
            <a:lstStyle/>
            <a:p>
              <a:pPr algn="l" rtl="0" eaLnBrk="0">
                <a:lnSpc>
                  <a:spcPct val="168000"/>
                </a:lnSpc>
              </a:pPr>
              <a:endParaRPr sz="100" dirty="0">
                <a:latin typeface="Arial" panose="020B0604020202090204"/>
                <a:ea typeface="Arial" panose="020B0604020202090204"/>
                <a:cs typeface="Arial" panose="020B0604020202090204"/>
              </a:endParaRPr>
            </a:p>
            <a:p>
              <a:pPr marL="696595" algn="l" rtl="0" eaLnBrk="0">
                <a:lnSpc>
                  <a:spcPts val="625"/>
                </a:lnSpc>
                <a:spcBef>
                  <a:spcPts val="0"/>
                </a:spcBef>
              </a:pPr>
              <a:r>
                <a:rPr sz="500" kern="0" spc="50" dirty="0">
                  <a:solidFill>
                    <a:srgbClr val="FFFFFF">
                      <a:alpha val="100000"/>
                    </a:srgbClr>
                  </a:solidFill>
                  <a:latin typeface="Times New Roman" panose="02020503050405090304"/>
                  <a:ea typeface="Times New Roman" panose="02020503050405090304"/>
                  <a:cs typeface="Times New Roman" panose="02020503050405090304"/>
                </a:rPr>
                <a:t>HKUST(GZ)</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3" action="ppaction://hlinksldjump"/>
                </a:rPr>
                <a:t>Investigating</a:t>
              </a:r>
              <a:r>
                <a:rPr sz="500" kern="0" spc="30" dirty="0">
                  <a:solidFill>
                    <a:srgbClr val="003874">
                      <a:alpha val="100000"/>
                    </a:srgbClr>
                  </a:solidFill>
                  <a:latin typeface="Times New Roman" panose="02020503050405090304"/>
                  <a:ea typeface="Times New Roman" panose="02020503050405090304"/>
                  <a:cs typeface="Times New Roman" panose="02020503050405090304"/>
                  <a:hlinkClick r:id="rId3" action="ppaction://hlinksldjump"/>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3" action="ppaction://hlinksldjump"/>
                </a:rPr>
                <a:t>Agricu</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3" action="ppaction://hlinksldjump"/>
                </a:rPr>
                <a:t>ltural Burning</a:t>
              </a:r>
              <a:r>
                <a:rPr sz="500" kern="0" spc="-10" dirty="0">
                  <a:solidFill>
                    <a:srgbClr val="003874">
                      <a:alpha val="100000"/>
                    </a:srgbClr>
                  </a:solidFill>
                  <a:latin typeface="Times New Roman" panose="02020503050405090304"/>
                  <a:ea typeface="Times New Roman" panose="02020503050405090304"/>
                  <a:cs typeface="Times New Roman" panose="02020503050405090304"/>
                  <a:hlinkClick r:id="rId3" action="ppaction://hlinksldjump"/>
                </a:rPr>
                <a:t> </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3" action="ppaction://hlinksldjump"/>
                </a:rPr>
                <a:t>with Remote Sensing</a:t>
              </a:r>
              <a:r>
                <a:rPr sz="500" kern="0" spc="1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November 4, 2025</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17</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 /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17</a:t>
              </a:r>
              <a:endParaRPr sz="500" dirty="0">
                <a:latin typeface="Times New Roman" panose="02020503050405090304"/>
                <a:ea typeface="Times New Roman" panose="02020503050405090304"/>
                <a:cs typeface="Times New Roman" panose="02020503050405090304"/>
              </a:endParaRPr>
            </a:p>
          </p:txBody>
        </p:sp>
      </p:grpSp>
      <p:pic>
        <p:nvPicPr>
          <p:cNvPr id="28" name="picture 28"/>
          <p:cNvPicPr>
            <a:picLocks noChangeAspect="1"/>
          </p:cNvPicPr>
          <p:nvPr/>
        </p:nvPicPr>
        <p:blipFill>
          <a:blip r:embed="rId4"/>
          <a:stretch>
            <a:fillRect/>
          </a:stretch>
        </p:blipFill>
        <p:spPr>
          <a:xfrm rot="21600000">
            <a:off x="2638425" y="2016125"/>
            <a:ext cx="483235" cy="7429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2"/>
          <p:cNvSpPr/>
          <p:nvPr/>
        </p:nvSpPr>
        <p:spPr>
          <a:xfrm>
            <a:off x="0" y="145415"/>
            <a:ext cx="5760085" cy="375920"/>
          </a:xfrm>
          <a:prstGeom prst="rect">
            <a:avLst/>
          </a:prstGeom>
          <a:solidFill>
            <a:srgbClr val="003874">
              <a:alpha val="100000"/>
            </a:srgbClr>
          </a:solidFill>
          <a:ln w="0" cap="flat">
            <a:noFill/>
            <a:prstDash val="solid"/>
            <a:miter lim="0"/>
          </a:ln>
        </p:spPr>
        <p:txBody>
          <a:bodyPr vert="horz" wrap="square" lIns="0" tIns="0" rIns="0" bIns="0"/>
          <a:lstStyle/>
          <a:p>
            <a:pPr algn="l" rtl="0" eaLnBrk="0">
              <a:lnSpc>
                <a:spcPct val="148000"/>
              </a:lnSpc>
            </a:pPr>
            <a:endParaRPr sz="1000" dirty="0">
              <a:latin typeface="Times New Roman" panose="02020503050405090304"/>
              <a:ea typeface="Times New Roman" panose="02020503050405090304"/>
              <a:cs typeface="Times New Roman" panose="02020503050405090304"/>
            </a:endParaRPr>
          </a:p>
        </p:txBody>
      </p:sp>
      <p:grpSp>
        <p:nvGrpSpPr>
          <p:cNvPr id="20" name="组合 19"/>
          <p:cNvGrpSpPr/>
          <p:nvPr/>
        </p:nvGrpSpPr>
        <p:grpSpPr>
          <a:xfrm>
            <a:off x="85725" y="853440"/>
            <a:ext cx="5617210" cy="1990090"/>
            <a:chOff x="135" y="1344"/>
            <a:chExt cx="8846" cy="3134"/>
          </a:xfrm>
        </p:grpSpPr>
        <p:sp>
          <p:nvSpPr>
            <p:cNvPr id="12" name="文本框 11" descr="7b0a202020202262756c6c6574223a20227b5c2263617465676f727949645c223a5c225c222c5c2274656d706c61746549645c223a32303233313633317d220a7d0a"/>
            <p:cNvSpPr txBox="1"/>
            <p:nvPr/>
          </p:nvSpPr>
          <p:spPr>
            <a:xfrm>
              <a:off x="4680" y="1344"/>
              <a:ext cx="4301" cy="3134"/>
            </a:xfrm>
            <a:prstGeom prst="rect">
              <a:avLst/>
            </a:prstGeom>
            <a:noFill/>
          </p:spPr>
          <p:txBody>
            <a:bodyPr wrap="square" rtlCol="0">
              <a:noAutofit/>
            </a:bodyPr>
            <a:lstStyle/>
            <a:p>
              <a:pPr>
                <a:lnSpc>
                  <a:spcPct val="150000"/>
                </a:lnSpc>
              </a:pPr>
              <a:r>
                <a:rPr lang="en-US" altLang="zh-CN" sz="800" b="1" dirty="0">
                  <a:latin typeface="Times New Roman Bold" panose="02020503050405090304" charset="0"/>
                  <a:cs typeface="Times New Roman Bold" panose="02020503050405090304" charset="0"/>
                </a:rPr>
                <a:t>Key Findings:</a:t>
              </a:r>
            </a:p>
            <a:p>
              <a:pPr>
                <a:lnSpc>
                  <a:spcPct val="150000"/>
                </a:lnSpc>
              </a:pPr>
              <a:r>
                <a:rPr lang="en-US" altLang="zh-CN" sz="700" dirty="0">
                  <a:latin typeface="Times New Roman Regular" panose="02020503050405090304" charset="0"/>
                  <a:cs typeface="Times New Roman Regular" panose="02020503050405090304" charset="0"/>
                </a:rPr>
                <a:t>Nationwide bi-modal fire season</a:t>
              </a:r>
            </a:p>
            <a:p>
              <a:pPr>
                <a:lnSpc>
                  <a:spcPct val="150000"/>
                </a:lnSpc>
              </a:pPr>
              <a:r>
                <a:rPr lang="en-US" altLang="zh-CN" sz="700" dirty="0">
                  <a:latin typeface="Times New Roman Regular" panose="02020503050405090304" charset="0"/>
                  <a:cs typeface="Times New Roman Regular" panose="02020503050405090304" charset="0"/>
                </a:rPr>
                <a:t>Spring crop preparation + autumn straw burning are dominant drivers</a:t>
              </a:r>
            </a:p>
            <a:p>
              <a:pPr>
                <a:lnSpc>
                  <a:spcPct val="150000"/>
                </a:lnSpc>
              </a:pPr>
              <a:r>
                <a:rPr lang="en-US" altLang="zh-CN" sz="700" dirty="0">
                  <a:latin typeface="Times New Roman Regular" panose="02020503050405090304" charset="0"/>
                  <a:cs typeface="Times New Roman Regular" panose="02020503050405090304" charset="0"/>
                </a:rPr>
                <a:t>Climate + crop schedule jointly control fire timing</a:t>
              </a:r>
            </a:p>
            <a:p>
              <a:pPr>
                <a:lnSpc>
                  <a:spcPct val="150000"/>
                </a:lnSpc>
              </a:pPr>
              <a:endParaRPr lang="en-US" altLang="zh-CN" sz="700" dirty="0">
                <a:latin typeface="Times New Roman Regular" panose="02020503050405090304" charset="0"/>
                <a:cs typeface="Times New Roman Regular" panose="02020503050405090304" charset="0"/>
              </a:endParaRPr>
            </a:p>
            <a:p>
              <a:pPr>
                <a:lnSpc>
                  <a:spcPct val="150000"/>
                </a:lnSpc>
              </a:pPr>
              <a:r>
                <a:rPr lang="en-US" altLang="zh-CN" sz="700" b="1" dirty="0">
                  <a:latin typeface="Times New Roman Bold" panose="02020503050405090304" charset="0"/>
                  <a:cs typeface="Times New Roman Bold" panose="02020503050405090304" charset="0"/>
                </a:rPr>
                <a:t>Map Regional Difference：</a:t>
              </a:r>
            </a:p>
            <a:p>
              <a:pPr marL="171450" indent="-171450">
                <a:lnSpc>
                  <a:spcPct val="150000"/>
                </a:lnSpc>
                <a:buFont typeface="Arial" panose="020B0604020202090204" pitchFamily="34" charset="0"/>
                <a:buChar char="•"/>
              </a:pPr>
              <a:r>
                <a:rPr lang="en-US" altLang="zh-CN" sz="700" dirty="0">
                  <a:latin typeface="Times New Roman Regular" panose="02020503050405090304" charset="0"/>
                  <a:cs typeface="Times New Roman Regular" panose="02020503050405090304" charset="0"/>
                </a:rPr>
                <a:t>Autumn-peak in North &amp; Northeast (grain belt)</a:t>
              </a:r>
            </a:p>
            <a:p>
              <a:pPr marL="171450" indent="-171450">
                <a:lnSpc>
                  <a:spcPct val="150000"/>
                </a:lnSpc>
                <a:buFont typeface="Arial" panose="020B0604020202090204" pitchFamily="34" charset="0"/>
                <a:buChar char="•"/>
              </a:pPr>
              <a:r>
                <a:rPr lang="en-US" altLang="zh-CN" sz="700" dirty="0">
                  <a:latin typeface="Times New Roman Regular" panose="02020503050405090304" charset="0"/>
                  <a:cs typeface="Times New Roman Regular" panose="02020503050405090304" charset="0"/>
                </a:rPr>
                <a:t>Summer or multi-peak in South/Southwest (monsoon agriculture)</a:t>
              </a:r>
            </a:p>
            <a:p>
              <a:pPr marL="171450" indent="-171450">
                <a:lnSpc>
                  <a:spcPct val="150000"/>
                </a:lnSpc>
                <a:buFont typeface="Arial" panose="020B0604020202090204" pitchFamily="34" charset="0"/>
                <a:buChar char="•"/>
              </a:pPr>
              <a:r>
                <a:rPr lang="en-US" altLang="zh-CN" sz="700" dirty="0">
                  <a:latin typeface="Times New Roman Regular" panose="02020503050405090304" charset="0"/>
                  <a:cs typeface="Times New Roman Regular" panose="02020503050405090304" charset="0"/>
                </a:rPr>
                <a:t>Early-spring low-peak in arid regions (Xinjiang)</a:t>
              </a:r>
            </a:p>
            <a:p>
              <a:pPr>
                <a:lnSpc>
                  <a:spcPct val="170000"/>
                </a:lnSpc>
              </a:pPr>
              <a:r>
                <a:rPr lang="en-US" altLang="zh-CN" sz="700" b="1" dirty="0">
                  <a:latin typeface="Times New Roman Bold" panose="02020503050405090304" charset="0"/>
                  <a:cs typeface="Times New Roman Bold" panose="02020503050405090304" charset="0"/>
                </a:rPr>
                <a:t>Spatial heterogeneity requires region-specific management</a:t>
              </a:r>
            </a:p>
          </p:txBody>
        </p:sp>
        <p:grpSp>
          <p:nvGrpSpPr>
            <p:cNvPr id="19" name="组合 18"/>
            <p:cNvGrpSpPr/>
            <p:nvPr/>
          </p:nvGrpSpPr>
          <p:grpSpPr>
            <a:xfrm>
              <a:off x="135" y="1804"/>
              <a:ext cx="4187" cy="2020"/>
              <a:chOff x="135" y="1804"/>
              <a:chExt cx="4187" cy="2020"/>
            </a:xfrm>
          </p:grpSpPr>
          <p:pic>
            <p:nvPicPr>
              <p:cNvPr id="2" name="图片 1" descr="06b7addc6cf6d23a877b7e50e23e5355"/>
              <p:cNvPicPr>
                <a:picLocks noChangeAspect="1"/>
              </p:cNvPicPr>
              <p:nvPr/>
            </p:nvPicPr>
            <p:blipFill>
              <a:blip r:embed="rId3"/>
              <a:srcRect l="3847" t="6477" r="8149"/>
              <a:stretch>
                <a:fillRect/>
              </a:stretch>
            </p:blipFill>
            <p:spPr>
              <a:xfrm>
                <a:off x="313" y="2137"/>
                <a:ext cx="3725" cy="1687"/>
              </a:xfrm>
              <a:prstGeom prst="rect">
                <a:avLst/>
              </a:prstGeom>
            </p:spPr>
          </p:pic>
          <p:sp>
            <p:nvSpPr>
              <p:cNvPr id="13" name="文本框 12"/>
              <p:cNvSpPr txBox="1"/>
              <p:nvPr/>
            </p:nvSpPr>
            <p:spPr>
              <a:xfrm>
                <a:off x="135" y="1804"/>
                <a:ext cx="4187" cy="313"/>
              </a:xfrm>
              <a:prstGeom prst="rect">
                <a:avLst/>
              </a:prstGeom>
              <a:noFill/>
            </p:spPr>
            <p:txBody>
              <a:bodyPr wrap="square" rtlCol="0">
                <a:spAutoFit/>
              </a:bodyPr>
              <a:lstStyle/>
              <a:p>
                <a:pPr algn="ctr"/>
                <a:r>
                  <a:rPr lang="en-US" altLang="zh-CN" sz="700" b="1" dirty="0">
                    <a:latin typeface="Times New Roman Bold" panose="02020503050405090304" charset="0"/>
                    <a:cs typeface="Times New Roman Bold" panose="02020503050405090304" charset="0"/>
                    <a:sym typeface="+mn-ea"/>
                  </a:rPr>
                  <a:t>National Weekly Fire Seasonality (2010–2019)</a:t>
                </a:r>
              </a:p>
            </p:txBody>
          </p:sp>
        </p:grpSp>
      </p:grpSp>
      <p:grpSp>
        <p:nvGrpSpPr>
          <p:cNvPr id="15" name="group 2"/>
          <p:cNvGrpSpPr/>
          <p:nvPr/>
        </p:nvGrpSpPr>
        <p:grpSpPr>
          <a:xfrm rot="21600000">
            <a:off x="0" y="3131464"/>
            <a:ext cx="5759958" cy="108559"/>
            <a:chOff x="0" y="0"/>
            <a:chExt cx="5759958" cy="108559"/>
          </a:xfrm>
        </p:grpSpPr>
        <p:pic>
          <p:nvPicPr>
            <p:cNvPr id="16" name="picture 8"/>
            <p:cNvPicPr>
              <a:picLocks noChangeAspect="1"/>
            </p:cNvPicPr>
            <p:nvPr/>
          </p:nvPicPr>
          <p:blipFill>
            <a:blip r:embed="rId4"/>
            <a:stretch>
              <a:fillRect/>
            </a:stretch>
          </p:blipFill>
          <p:spPr>
            <a:xfrm rot="21600000">
              <a:off x="0" y="0"/>
              <a:ext cx="5759958" cy="108559"/>
            </a:xfrm>
            <a:prstGeom prst="rect">
              <a:avLst/>
            </a:prstGeom>
          </p:spPr>
        </p:pic>
        <p:sp>
          <p:nvSpPr>
            <p:cNvPr id="17" name="textbox 10"/>
            <p:cNvSpPr/>
            <p:nvPr/>
          </p:nvSpPr>
          <p:spPr>
            <a:xfrm>
              <a:off x="-12700" y="-12700"/>
              <a:ext cx="5785485" cy="133985"/>
            </a:xfrm>
            <a:prstGeom prst="rect">
              <a:avLst/>
            </a:prstGeom>
            <a:noFill/>
            <a:ln w="0" cap="flat">
              <a:noFill/>
              <a:prstDash val="solid"/>
              <a:miter lim="0"/>
            </a:ln>
          </p:spPr>
          <p:txBody>
            <a:bodyPr vert="horz" wrap="square" lIns="0" tIns="0" rIns="0" bIns="0"/>
            <a:lstStyle/>
            <a:p>
              <a:pPr algn="l" rtl="0" eaLnBrk="0">
                <a:lnSpc>
                  <a:spcPct val="168000"/>
                </a:lnSpc>
              </a:pPr>
              <a:endParaRPr sz="100" dirty="0">
                <a:latin typeface="Arial" panose="020B0604020202090204"/>
                <a:ea typeface="Arial" panose="020B0604020202090204"/>
                <a:cs typeface="Arial" panose="020B0604020202090204"/>
              </a:endParaRPr>
            </a:p>
            <a:p>
              <a:pPr marL="696595" algn="l" rtl="0" eaLnBrk="0">
                <a:lnSpc>
                  <a:spcPts val="625"/>
                </a:lnSpc>
                <a:spcBef>
                  <a:spcPts val="0"/>
                </a:spcBef>
              </a:pPr>
              <a:r>
                <a:rPr sz="500" kern="0" spc="50" dirty="0">
                  <a:solidFill>
                    <a:srgbClr val="FFFFFF">
                      <a:alpha val="100000"/>
                    </a:srgbClr>
                  </a:solidFill>
                  <a:latin typeface="Times New Roman" panose="02020503050405090304"/>
                  <a:ea typeface="Times New Roman" panose="02020503050405090304"/>
                  <a:cs typeface="Times New Roman" panose="02020503050405090304"/>
                </a:rPr>
                <a:t>HKUST(GZ)</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5" action="ppaction://hlinksldjump"/>
                </a:rPr>
                <a:t>Investigating</a:t>
              </a:r>
              <a:r>
                <a:rPr sz="500" kern="0" spc="30" dirty="0">
                  <a:solidFill>
                    <a:srgbClr val="003874">
                      <a:alpha val="100000"/>
                    </a:srgbClr>
                  </a:solidFill>
                  <a:latin typeface="Times New Roman" panose="02020503050405090304"/>
                  <a:ea typeface="Times New Roman" panose="02020503050405090304"/>
                  <a:cs typeface="Times New Roman" panose="02020503050405090304"/>
                  <a:hlinkClick r:id="rId5" action="ppaction://hlinksldjump"/>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5" action="ppaction://hlinksldjump"/>
                </a:rPr>
                <a:t>Ag</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5" action="ppaction://hlinksldjump"/>
                </a:rPr>
                <a:t>ricultural Burning</a:t>
              </a:r>
              <a:r>
                <a:rPr sz="500" kern="0" spc="-10" dirty="0">
                  <a:solidFill>
                    <a:srgbClr val="003874">
                      <a:alpha val="100000"/>
                    </a:srgbClr>
                  </a:solidFill>
                  <a:latin typeface="Times New Roman" panose="02020503050405090304"/>
                  <a:ea typeface="Times New Roman" panose="02020503050405090304"/>
                  <a:cs typeface="Times New Roman" panose="02020503050405090304"/>
                  <a:hlinkClick r:id="rId5" action="ppaction://hlinksldjump"/>
                </a:rPr>
                <a:t> </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5" action="ppaction://hlinksldjump"/>
                </a:rPr>
                <a:t>with Remote Sensing</a:t>
              </a:r>
              <a:r>
                <a:rPr sz="500" kern="0" spc="1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November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5</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 2025</a:t>
              </a:r>
              <a:r>
                <a:rPr sz="500" kern="0" spc="1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2</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 /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17</a:t>
              </a:r>
              <a:endParaRPr sz="500" dirty="0">
                <a:latin typeface="Times New Roman" panose="02020503050405090304"/>
                <a:ea typeface="Times New Roman" panose="02020503050405090304"/>
                <a:cs typeface="Times New Roman" panose="02020503050405090304"/>
              </a:endParaRPr>
            </a:p>
          </p:txBody>
        </p:sp>
      </p:grpSp>
      <p:sp>
        <p:nvSpPr>
          <p:cNvPr id="22" name="文本框 21"/>
          <p:cNvSpPr txBox="1"/>
          <p:nvPr/>
        </p:nvSpPr>
        <p:spPr>
          <a:xfrm>
            <a:off x="198755" y="198755"/>
            <a:ext cx="5363210" cy="275590"/>
          </a:xfrm>
          <a:prstGeom prst="rect">
            <a:avLst/>
          </a:prstGeom>
          <a:noFill/>
        </p:spPr>
        <p:txBody>
          <a:bodyPr wrap="square" rtlCol="0">
            <a:spAutoFit/>
          </a:bodyPr>
          <a:lstStyle/>
          <a:p>
            <a:r>
              <a:rPr lang="en-US" altLang="zh-CN" sz="1200" b="1">
                <a:solidFill>
                  <a:schemeClr val="bg1"/>
                </a:solidFill>
                <a:latin typeface="Times New Roman Bold" panose="02020503050405090304" charset="0"/>
                <a:cs typeface="Times New Roman Bold" panose="02020503050405090304" charset="0"/>
              </a:rPr>
              <a:t>Core Tasks 1: The Dominant Spatiotemporal Patterns of Fire Activity</a:t>
            </a:r>
          </a:p>
        </p:txBody>
      </p:sp>
      <p:grpSp>
        <p:nvGrpSpPr>
          <p:cNvPr id="3" name="组合 2"/>
          <p:cNvGrpSpPr/>
          <p:nvPr/>
        </p:nvGrpSpPr>
        <p:grpSpPr>
          <a:xfrm>
            <a:off x="142956" y="749757"/>
            <a:ext cx="2736769" cy="2245360"/>
            <a:chOff x="480" y="1049"/>
            <a:chExt cx="3822" cy="3536"/>
          </a:xfrm>
        </p:grpSpPr>
        <p:pic>
          <p:nvPicPr>
            <p:cNvPr id="4" name="图片 3" descr="e255f01a52ccd71bcbac8fe6222336fd"/>
            <p:cNvPicPr>
              <a:picLocks noChangeAspect="1"/>
            </p:cNvPicPr>
            <p:nvPr/>
          </p:nvPicPr>
          <p:blipFill>
            <a:blip r:embed="rId6"/>
            <a:srcRect t="1232"/>
            <a:stretch>
              <a:fillRect/>
            </a:stretch>
          </p:blipFill>
          <p:spPr>
            <a:xfrm>
              <a:off x="480" y="1299"/>
              <a:ext cx="3418" cy="3286"/>
            </a:xfrm>
            <a:prstGeom prst="rect">
              <a:avLst/>
            </a:prstGeom>
          </p:spPr>
        </p:pic>
        <p:sp>
          <p:nvSpPr>
            <p:cNvPr id="5" name="文本框 4"/>
            <p:cNvSpPr txBox="1"/>
            <p:nvPr/>
          </p:nvSpPr>
          <p:spPr>
            <a:xfrm>
              <a:off x="770" y="1049"/>
              <a:ext cx="3532" cy="265"/>
            </a:xfrm>
            <a:prstGeom prst="rect">
              <a:avLst/>
            </a:prstGeom>
            <a:noFill/>
          </p:spPr>
          <p:txBody>
            <a:bodyPr wrap="square" rtlCol="0">
              <a:spAutoFit/>
            </a:bodyPr>
            <a:lstStyle/>
            <a:p>
              <a:r>
                <a:rPr lang="en-US" altLang="zh-CN" sz="500"/>
                <a:t>China Hotspot Provinces--Median Weekly Fire Count (2010-2019)</a:t>
              </a:r>
            </a:p>
          </p:txBody>
        </p:sp>
      </p:grpSp>
      <p:pic>
        <p:nvPicPr>
          <p:cNvPr id="7" name="图片 6" descr="地图&#10;&#10;AI 生成的内容可能不正确。"/>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697" y="790932"/>
            <a:ext cx="2974925" cy="2176299"/>
          </a:xfrm>
          <a:prstGeom prst="rect">
            <a:avLst/>
          </a:prstGeom>
        </p:spPr>
      </p:pic>
      <p:sp>
        <p:nvSpPr>
          <p:cNvPr id="8" name="文本框 7"/>
          <p:cNvSpPr txBox="1"/>
          <p:nvPr/>
        </p:nvSpPr>
        <p:spPr>
          <a:xfrm>
            <a:off x="4330460" y="759125"/>
            <a:ext cx="184731" cy="369332"/>
          </a:xfrm>
          <a:prstGeom prst="rect">
            <a:avLst/>
          </a:prstGeom>
          <a:noFill/>
        </p:spPr>
        <p:txBody>
          <a:bodyPr wrap="none" rtlCol="0">
            <a:spAutoFit/>
          </a:bodyPr>
          <a:lstStyle/>
          <a:p>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2"/>
          <p:cNvSpPr/>
          <p:nvPr/>
        </p:nvSpPr>
        <p:spPr>
          <a:xfrm>
            <a:off x="0" y="145415"/>
            <a:ext cx="5760085" cy="375920"/>
          </a:xfrm>
          <a:prstGeom prst="rect">
            <a:avLst/>
          </a:prstGeom>
          <a:solidFill>
            <a:srgbClr val="003874">
              <a:alpha val="100000"/>
            </a:srgbClr>
          </a:solidFill>
          <a:ln w="0" cap="flat">
            <a:noFill/>
            <a:prstDash val="solid"/>
            <a:miter lim="0"/>
          </a:ln>
        </p:spPr>
        <p:txBody>
          <a:bodyPr vert="horz" wrap="square" lIns="0" tIns="0" rIns="0" bIns="0"/>
          <a:lstStyle/>
          <a:p>
            <a:pPr algn="l" rtl="0" eaLnBrk="0">
              <a:lnSpc>
                <a:spcPct val="148000"/>
              </a:lnSpc>
            </a:pPr>
            <a:endParaRPr sz="1000" dirty="0">
              <a:latin typeface="Times New Roman" panose="02020503050405090304"/>
              <a:ea typeface="Times New Roman" panose="02020503050405090304"/>
              <a:cs typeface="Times New Roman" panose="02020503050405090304"/>
            </a:endParaRPr>
          </a:p>
        </p:txBody>
      </p:sp>
      <p:sp>
        <p:nvSpPr>
          <p:cNvPr id="6" name="文本框 5"/>
          <p:cNvSpPr txBox="1"/>
          <p:nvPr/>
        </p:nvSpPr>
        <p:spPr>
          <a:xfrm>
            <a:off x="198755" y="198755"/>
            <a:ext cx="5363210" cy="275590"/>
          </a:xfrm>
          <a:prstGeom prst="rect">
            <a:avLst/>
          </a:prstGeom>
          <a:noFill/>
        </p:spPr>
        <p:txBody>
          <a:bodyPr wrap="square" rtlCol="0">
            <a:spAutoFit/>
          </a:bodyPr>
          <a:lstStyle/>
          <a:p>
            <a:r>
              <a:rPr lang="en-US" altLang="zh-CN" sz="1200" b="1">
                <a:solidFill>
                  <a:schemeClr val="bg1"/>
                </a:solidFill>
                <a:latin typeface="Times New Roman Bold" panose="02020503050405090304" charset="0"/>
                <a:cs typeface="Times New Roman Bold" panose="02020503050405090304" charset="0"/>
              </a:rPr>
              <a:t>Core Tasks 1: The Dominant Spatiotemporal Patterns of Fire Activity</a:t>
            </a:r>
          </a:p>
        </p:txBody>
      </p:sp>
      <p:grpSp>
        <p:nvGrpSpPr>
          <p:cNvPr id="15" name="group 2"/>
          <p:cNvGrpSpPr/>
          <p:nvPr/>
        </p:nvGrpSpPr>
        <p:grpSpPr>
          <a:xfrm rot="21600000">
            <a:off x="0" y="3131464"/>
            <a:ext cx="5759958" cy="108559"/>
            <a:chOff x="0" y="0"/>
            <a:chExt cx="5759958" cy="108559"/>
          </a:xfrm>
        </p:grpSpPr>
        <p:pic>
          <p:nvPicPr>
            <p:cNvPr id="16" name="picture 8"/>
            <p:cNvPicPr>
              <a:picLocks noChangeAspect="1"/>
            </p:cNvPicPr>
            <p:nvPr/>
          </p:nvPicPr>
          <p:blipFill>
            <a:blip r:embed="rId4"/>
            <a:stretch>
              <a:fillRect/>
            </a:stretch>
          </p:blipFill>
          <p:spPr>
            <a:xfrm rot="21600000">
              <a:off x="0" y="0"/>
              <a:ext cx="5759958" cy="108559"/>
            </a:xfrm>
            <a:prstGeom prst="rect">
              <a:avLst/>
            </a:prstGeom>
          </p:spPr>
        </p:pic>
        <p:sp>
          <p:nvSpPr>
            <p:cNvPr id="17" name="textbox 10"/>
            <p:cNvSpPr/>
            <p:nvPr/>
          </p:nvSpPr>
          <p:spPr>
            <a:xfrm>
              <a:off x="-12700" y="-12700"/>
              <a:ext cx="5785485" cy="133985"/>
            </a:xfrm>
            <a:prstGeom prst="rect">
              <a:avLst/>
            </a:prstGeom>
            <a:noFill/>
            <a:ln w="0" cap="flat">
              <a:noFill/>
              <a:prstDash val="solid"/>
              <a:miter lim="0"/>
            </a:ln>
          </p:spPr>
          <p:txBody>
            <a:bodyPr vert="horz" wrap="square" lIns="0" tIns="0" rIns="0" bIns="0"/>
            <a:lstStyle/>
            <a:p>
              <a:pPr algn="l" rtl="0" eaLnBrk="0">
                <a:lnSpc>
                  <a:spcPct val="168000"/>
                </a:lnSpc>
              </a:pPr>
              <a:endParaRPr sz="100" dirty="0">
                <a:latin typeface="Arial" panose="020B0604020202090204"/>
                <a:ea typeface="Arial" panose="020B0604020202090204"/>
                <a:cs typeface="Arial" panose="020B0604020202090204"/>
              </a:endParaRPr>
            </a:p>
            <a:p>
              <a:pPr marL="696595" algn="l" rtl="0" eaLnBrk="0">
                <a:lnSpc>
                  <a:spcPts val="625"/>
                </a:lnSpc>
                <a:spcBef>
                  <a:spcPts val="0"/>
                </a:spcBef>
              </a:pPr>
              <a:r>
                <a:rPr sz="500" kern="0" spc="50" dirty="0">
                  <a:solidFill>
                    <a:srgbClr val="FFFFFF">
                      <a:alpha val="100000"/>
                    </a:srgbClr>
                  </a:solidFill>
                  <a:latin typeface="Times New Roman" panose="02020503050405090304"/>
                  <a:ea typeface="Times New Roman" panose="02020503050405090304"/>
                  <a:cs typeface="Times New Roman" panose="02020503050405090304"/>
                </a:rPr>
                <a:t>HKUST(GZ)</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5" action="ppaction://hlinksldjump"/>
                </a:rPr>
                <a:t>Investigating</a:t>
              </a:r>
              <a:r>
                <a:rPr sz="500" kern="0" spc="30" dirty="0">
                  <a:solidFill>
                    <a:srgbClr val="003874">
                      <a:alpha val="100000"/>
                    </a:srgbClr>
                  </a:solidFill>
                  <a:latin typeface="Times New Roman" panose="02020503050405090304"/>
                  <a:ea typeface="Times New Roman" panose="02020503050405090304"/>
                  <a:cs typeface="Times New Roman" panose="02020503050405090304"/>
                  <a:hlinkClick r:id="rId5" action="ppaction://hlinksldjump"/>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5" action="ppaction://hlinksldjump"/>
                </a:rPr>
                <a:t>Ag</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5" action="ppaction://hlinksldjump"/>
                </a:rPr>
                <a:t>ricultural Burning</a:t>
              </a:r>
              <a:r>
                <a:rPr sz="500" kern="0" spc="-10" dirty="0">
                  <a:solidFill>
                    <a:srgbClr val="003874">
                      <a:alpha val="100000"/>
                    </a:srgbClr>
                  </a:solidFill>
                  <a:latin typeface="Times New Roman" panose="02020503050405090304"/>
                  <a:ea typeface="Times New Roman" panose="02020503050405090304"/>
                  <a:cs typeface="Times New Roman" panose="02020503050405090304"/>
                  <a:hlinkClick r:id="rId5" action="ppaction://hlinksldjump"/>
                </a:rPr>
                <a:t> </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5" action="ppaction://hlinksldjump"/>
                </a:rPr>
                <a:t>with Remote Sensing</a:t>
              </a:r>
              <a:r>
                <a:rPr sz="500" kern="0" spc="1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November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5</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 2025</a:t>
              </a:r>
              <a:r>
                <a:rPr sz="500" kern="0" spc="1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3</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 /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17</a:t>
              </a:r>
              <a:endParaRPr sz="500" dirty="0">
                <a:latin typeface="Times New Roman" panose="02020503050405090304"/>
                <a:ea typeface="Times New Roman" panose="02020503050405090304"/>
                <a:cs typeface="Times New Roman" panose="02020503050405090304"/>
              </a:endParaRPr>
            </a:p>
          </p:txBody>
        </p:sp>
      </p:grpSp>
      <p:pic>
        <p:nvPicPr>
          <p:cNvPr id="14" name="图片 13" descr="b705da40450aff9e1c5c0c80a9e12a58"/>
          <p:cNvPicPr>
            <a:picLocks noChangeAspect="1"/>
          </p:cNvPicPr>
          <p:nvPr/>
        </p:nvPicPr>
        <p:blipFill>
          <a:blip r:embed="rId6"/>
          <a:stretch>
            <a:fillRect/>
          </a:stretch>
        </p:blipFill>
        <p:spPr>
          <a:xfrm>
            <a:off x="312420" y="1132840"/>
            <a:ext cx="2191385" cy="1196340"/>
          </a:xfrm>
          <a:prstGeom prst="rect">
            <a:avLst/>
          </a:prstGeom>
        </p:spPr>
      </p:pic>
      <p:graphicFrame>
        <p:nvGraphicFramePr>
          <p:cNvPr id="20" name="表格 19"/>
          <p:cNvGraphicFramePr/>
          <p:nvPr>
            <p:custDataLst>
              <p:tags r:id="rId1"/>
            </p:custDataLst>
          </p:nvPr>
        </p:nvGraphicFramePr>
        <p:xfrm>
          <a:off x="2526665" y="938530"/>
          <a:ext cx="3122295" cy="1724025"/>
        </p:xfrm>
        <a:graphic>
          <a:graphicData uri="http://schemas.openxmlformats.org/drawingml/2006/table">
            <a:tbl>
              <a:tblPr/>
              <a:tblGrid>
                <a:gridCol w="528955">
                  <a:extLst>
                    <a:ext uri="{9D8B030D-6E8A-4147-A177-3AD203B41FA5}">
                      <a16:colId xmlns:a16="http://schemas.microsoft.com/office/drawing/2014/main" val="20000"/>
                    </a:ext>
                  </a:extLst>
                </a:gridCol>
                <a:gridCol w="2593340">
                  <a:extLst>
                    <a:ext uri="{9D8B030D-6E8A-4147-A177-3AD203B41FA5}">
                      <a16:colId xmlns:a16="http://schemas.microsoft.com/office/drawing/2014/main" val="20001"/>
                    </a:ext>
                  </a:extLst>
                </a:gridCol>
              </a:tblGrid>
              <a:tr h="164465">
                <a:tc>
                  <a:txBody>
                    <a:bodyPr/>
                    <a:lstStyle/>
                    <a:p>
                      <a:pPr algn="ctr" fontAlgn="ctr"/>
                      <a:r>
                        <a:rPr lang="en-US" altLang="zh-CN" sz="800" b="1" i="0">
                          <a:solidFill>
                            <a:srgbClr val="000000"/>
                          </a:solidFill>
                          <a:latin typeface="Times New Roman" panose="02020503050405090304"/>
                          <a:ea typeface="Times New Roman" panose="02020503050405090304"/>
                        </a:rPr>
                        <a:t>Scale</a:t>
                      </a:r>
                    </a:p>
                  </a:txBody>
                  <a:tcPr marL="13017" marR="13017" marT="13017"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7E6E6"/>
                    </a:solidFill>
                  </a:tcPr>
                </a:tc>
                <a:tc>
                  <a:txBody>
                    <a:bodyPr/>
                    <a:lstStyle/>
                    <a:p>
                      <a:pPr algn="ctr" fontAlgn="ctr"/>
                      <a:r>
                        <a:rPr lang="en-US" altLang="zh-CN" sz="800" b="1" i="0">
                          <a:solidFill>
                            <a:srgbClr val="000000"/>
                          </a:solidFill>
                          <a:latin typeface="Times New Roman" panose="02020503050405090304"/>
                          <a:ea typeface="Times New Roman" panose="02020503050405090304"/>
                        </a:rPr>
                        <a:t>Key Findings</a:t>
                      </a:r>
                    </a:p>
                  </a:txBody>
                  <a:tcPr marL="13017" marR="13017" marT="13017"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7E6E6"/>
                    </a:solidFill>
                  </a:tcPr>
                </a:tc>
                <a:extLst>
                  <a:ext uri="{0D108BD9-81ED-4DB2-BD59-A6C34878D82A}">
                    <a16:rowId xmlns:a16="http://schemas.microsoft.com/office/drawing/2014/main" val="10000"/>
                  </a:ext>
                </a:extLst>
              </a:tr>
              <a:tr h="465455">
                <a:tc>
                  <a:txBody>
                    <a:bodyPr/>
                    <a:lstStyle/>
                    <a:p>
                      <a:pPr algn="ctr" fontAlgn="ctr"/>
                      <a:r>
                        <a:rPr lang="en-US" altLang="zh-CN" sz="800" b="1" i="0">
                          <a:solidFill>
                            <a:srgbClr val="000000"/>
                          </a:solidFill>
                          <a:latin typeface="Times New Roman" panose="02020503050405090304"/>
                          <a:ea typeface="Times New Roman" panose="02020503050405090304"/>
                        </a:rPr>
                        <a:t>Yearly</a:t>
                      </a:r>
                    </a:p>
                  </a:txBody>
                  <a:tcPr marL="13017" marR="13017" marT="13017"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 Strong policy-linked spikes in 2014–15 &amp; 2017</a:t>
                      </a:r>
                      <a:br>
                        <a:rPr lang="en-US" altLang="zh-CN" sz="800" b="0" i="0">
                          <a:solidFill>
                            <a:srgbClr val="000000"/>
                          </a:solidFill>
                          <a:latin typeface="Times New Roman" panose="02020503050405090304"/>
                          <a:ea typeface="Times New Roman" panose="02020503050405090304"/>
                        </a:rPr>
                      </a:br>
                      <a:r>
                        <a:rPr lang="en-US" altLang="zh-CN" sz="800" b="0" i="0">
                          <a:solidFill>
                            <a:srgbClr val="000000"/>
                          </a:solidFill>
                          <a:latin typeface="Times New Roman" panose="02020503050405090304"/>
                          <a:ea typeface="Times New Roman" panose="02020503050405090304"/>
                        </a:rPr>
                        <a:t>• Sharp drop after policy tightening</a:t>
                      </a:r>
                      <a:br>
                        <a:rPr lang="en-US" altLang="zh-CN" sz="800" b="0" i="0">
                          <a:solidFill>
                            <a:srgbClr val="000000"/>
                          </a:solidFill>
                          <a:latin typeface="Times New Roman" panose="02020503050405090304"/>
                          <a:ea typeface="Times New Roman" panose="02020503050405090304"/>
                        </a:rPr>
                      </a:br>
                      <a:r>
                        <a:rPr lang="en-US" altLang="zh-CN" sz="800" b="0" i="0">
                          <a:solidFill>
                            <a:srgbClr val="000000"/>
                          </a:solidFill>
                          <a:latin typeface="Times New Roman" panose="02020503050405090304"/>
                          <a:ea typeface="Times New Roman" panose="02020503050405090304"/>
                        </a:rPr>
                        <a:t>• Fires driven by crop cycles + enforcement</a:t>
                      </a:r>
                    </a:p>
                  </a:txBody>
                  <a:tcPr marL="13017" marR="13017" marT="13017"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1"/>
                  </a:ext>
                </a:extLst>
              </a:tr>
              <a:tr h="313690">
                <a:tc>
                  <a:txBody>
                    <a:bodyPr/>
                    <a:lstStyle/>
                    <a:p>
                      <a:pPr algn="ctr" fontAlgn="ctr"/>
                      <a:r>
                        <a:rPr lang="en-US" altLang="zh-CN" sz="800" b="1" i="0">
                          <a:solidFill>
                            <a:srgbClr val="000000"/>
                          </a:solidFill>
                          <a:latin typeface="Times New Roman" panose="02020503050405090304"/>
                          <a:ea typeface="Times New Roman" panose="02020503050405090304"/>
                        </a:rPr>
                        <a:t>Monthly</a:t>
                      </a:r>
                    </a:p>
                  </a:txBody>
                  <a:tcPr marL="13017" marR="13017" marT="13017"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 Clear bi-modal peaks: April &amp; October</a:t>
                      </a:r>
                      <a:br>
                        <a:rPr lang="en-US" altLang="zh-CN" sz="800" b="0" i="0">
                          <a:solidFill>
                            <a:srgbClr val="000000"/>
                          </a:solidFill>
                          <a:latin typeface="Times New Roman" panose="02020503050405090304"/>
                          <a:ea typeface="Times New Roman" panose="02020503050405090304"/>
                        </a:rPr>
                      </a:br>
                      <a:r>
                        <a:rPr lang="en-US" altLang="zh-CN" sz="800" b="0" i="0">
                          <a:solidFill>
                            <a:srgbClr val="000000"/>
                          </a:solidFill>
                          <a:latin typeface="Times New Roman" panose="02020503050405090304"/>
                          <a:ea typeface="Times New Roman" panose="02020503050405090304"/>
                        </a:rPr>
                        <a:t>• Matches ploughing + post-harvest burning</a:t>
                      </a:r>
                    </a:p>
                  </a:txBody>
                  <a:tcPr marL="13017" marR="13017" marT="13017"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2"/>
                  </a:ext>
                </a:extLst>
              </a:tr>
              <a:tr h="314960">
                <a:tc>
                  <a:txBody>
                    <a:bodyPr/>
                    <a:lstStyle/>
                    <a:p>
                      <a:pPr algn="ctr" fontAlgn="ctr"/>
                      <a:r>
                        <a:rPr lang="en-US" altLang="zh-CN" sz="800" b="1" i="0">
                          <a:solidFill>
                            <a:srgbClr val="000000"/>
                          </a:solidFill>
                          <a:latin typeface="Times New Roman" panose="02020503050405090304"/>
                          <a:ea typeface="Times New Roman" panose="02020503050405090304"/>
                        </a:rPr>
                        <a:t>Weekly</a:t>
                      </a:r>
                    </a:p>
                  </a:txBody>
                  <a:tcPr marL="13017" marR="13017" marT="13017"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 Two sharp peaks around week 13 &amp; week 41–44</a:t>
                      </a:r>
                      <a:br>
                        <a:rPr lang="en-US" altLang="zh-CN" sz="800" b="0" i="0">
                          <a:solidFill>
                            <a:srgbClr val="000000"/>
                          </a:solidFill>
                          <a:latin typeface="Times New Roman" panose="02020503050405090304"/>
                          <a:ea typeface="Times New Roman" panose="02020503050405090304"/>
                        </a:rPr>
                      </a:br>
                      <a:r>
                        <a:rPr lang="en-US" altLang="zh-CN" sz="800" b="0" i="0">
                          <a:solidFill>
                            <a:srgbClr val="000000"/>
                          </a:solidFill>
                          <a:latin typeface="Times New Roman" panose="02020503050405090304"/>
                          <a:ea typeface="Times New Roman" panose="02020503050405090304"/>
                        </a:rPr>
                        <a:t>• Highlighted autumn harvest burn window</a:t>
                      </a:r>
                    </a:p>
                  </a:txBody>
                  <a:tcPr marL="13017" marR="13017" marT="13017"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3"/>
                  </a:ext>
                </a:extLst>
              </a:tr>
              <a:tr h="465455">
                <a:tc>
                  <a:txBody>
                    <a:bodyPr/>
                    <a:lstStyle/>
                    <a:p>
                      <a:pPr algn="ctr" fontAlgn="ctr"/>
                      <a:r>
                        <a:rPr lang="en-US" altLang="zh-CN" sz="800" b="1" i="0">
                          <a:solidFill>
                            <a:srgbClr val="000000"/>
                          </a:solidFill>
                          <a:latin typeface="Times New Roman" panose="02020503050405090304"/>
                          <a:ea typeface="Times New Roman" panose="02020503050405090304"/>
                        </a:rPr>
                        <a:t>Day/Night</a:t>
                      </a:r>
                    </a:p>
                  </a:txBody>
                  <a:tcPr marL="13017" marR="13017" marT="13017"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 Daytime-dominant fires (&gt;95%)</a:t>
                      </a:r>
                      <a:br>
                        <a:rPr lang="en-US" altLang="zh-CN" sz="800" b="0" i="0">
                          <a:solidFill>
                            <a:srgbClr val="000000"/>
                          </a:solidFill>
                          <a:latin typeface="Times New Roman" panose="02020503050405090304"/>
                          <a:ea typeface="Times New Roman" panose="02020503050405090304"/>
                        </a:rPr>
                      </a:br>
                      <a:r>
                        <a:rPr lang="en-US" altLang="zh-CN" sz="800" b="0" i="0">
                          <a:solidFill>
                            <a:srgbClr val="000000"/>
                          </a:solidFill>
                          <a:latin typeface="Times New Roman" panose="02020503050405090304"/>
                          <a:ea typeface="Times New Roman" panose="02020503050405090304"/>
                        </a:rPr>
                        <a:t>• Consistent with deliberate agricultural burning, not wildfires</a:t>
                      </a:r>
                    </a:p>
                  </a:txBody>
                  <a:tcPr marL="13017" marR="13017" marT="13017"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4"/>
                  </a:ext>
                </a:extLst>
              </a:tr>
            </a:tbl>
          </a:graphicData>
        </a:graphic>
      </p:graphicFrame>
      <p:pic>
        <p:nvPicPr>
          <p:cNvPr id="21" name="图片 20" descr="3522c39aa40503632ee44691c85287fe"/>
          <p:cNvPicPr>
            <a:picLocks noChangeAspect="1"/>
          </p:cNvPicPr>
          <p:nvPr/>
        </p:nvPicPr>
        <p:blipFill>
          <a:blip r:embed="rId7"/>
          <a:stretch>
            <a:fillRect/>
          </a:stretch>
        </p:blipFill>
        <p:spPr>
          <a:xfrm>
            <a:off x="262890" y="1132840"/>
            <a:ext cx="2192020" cy="1115060"/>
          </a:xfrm>
          <a:prstGeom prst="rect">
            <a:avLst/>
          </a:prstGeom>
        </p:spPr>
      </p:pic>
      <p:pic>
        <p:nvPicPr>
          <p:cNvPr id="22" name="图片 21" descr="6d5567f5e25bc106922e0be636831eed"/>
          <p:cNvPicPr>
            <a:picLocks noChangeAspect="1"/>
          </p:cNvPicPr>
          <p:nvPr/>
        </p:nvPicPr>
        <p:blipFill>
          <a:blip r:embed="rId8"/>
          <a:stretch>
            <a:fillRect/>
          </a:stretch>
        </p:blipFill>
        <p:spPr>
          <a:xfrm>
            <a:off x="262890" y="1052195"/>
            <a:ext cx="2191385" cy="1195705"/>
          </a:xfrm>
          <a:prstGeom prst="rect">
            <a:avLst/>
          </a:prstGeom>
        </p:spPr>
      </p:pic>
      <p:pic>
        <p:nvPicPr>
          <p:cNvPr id="23" name="图片 22" descr="bd4a297c9e65a592586e95f57619659b"/>
          <p:cNvPicPr>
            <a:picLocks noChangeAspect="1"/>
          </p:cNvPicPr>
          <p:nvPr/>
        </p:nvPicPr>
        <p:blipFill>
          <a:blip r:embed="rId9"/>
          <a:stretch>
            <a:fillRect/>
          </a:stretch>
        </p:blipFill>
        <p:spPr>
          <a:xfrm>
            <a:off x="262890" y="1052195"/>
            <a:ext cx="2187575" cy="1372870"/>
          </a:xfrm>
          <a:prstGeom prst="rect">
            <a:avLst/>
          </a:prstGeom>
        </p:spPr>
      </p:pic>
      <p:pic>
        <p:nvPicPr>
          <p:cNvPr id="3" name="图片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0490" y="645775"/>
            <a:ext cx="2300851" cy="23095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2"/>
          <p:cNvSpPr/>
          <p:nvPr/>
        </p:nvSpPr>
        <p:spPr>
          <a:xfrm>
            <a:off x="0" y="145415"/>
            <a:ext cx="5760085" cy="375920"/>
          </a:xfrm>
          <a:prstGeom prst="rect">
            <a:avLst/>
          </a:prstGeom>
          <a:solidFill>
            <a:srgbClr val="003874">
              <a:alpha val="100000"/>
            </a:srgbClr>
          </a:solidFill>
          <a:ln w="0" cap="flat">
            <a:noFill/>
            <a:prstDash val="solid"/>
            <a:miter lim="0"/>
          </a:ln>
        </p:spPr>
        <p:txBody>
          <a:bodyPr vert="horz" wrap="square" lIns="0" tIns="0" rIns="0" bIns="0"/>
          <a:lstStyle/>
          <a:p>
            <a:pPr algn="l" rtl="0" eaLnBrk="0">
              <a:lnSpc>
                <a:spcPct val="148000"/>
              </a:lnSpc>
            </a:pPr>
            <a:endParaRPr sz="1000" dirty="0">
              <a:latin typeface="Times New Roman" panose="02020503050405090304"/>
              <a:ea typeface="Times New Roman" panose="02020503050405090304"/>
              <a:cs typeface="Times New Roman" panose="02020503050405090304"/>
            </a:endParaRPr>
          </a:p>
        </p:txBody>
      </p:sp>
      <p:sp>
        <p:nvSpPr>
          <p:cNvPr id="6" name="文本框 5"/>
          <p:cNvSpPr txBox="1"/>
          <p:nvPr/>
        </p:nvSpPr>
        <p:spPr>
          <a:xfrm>
            <a:off x="198755" y="198755"/>
            <a:ext cx="5760720" cy="260350"/>
          </a:xfrm>
          <a:prstGeom prst="rect">
            <a:avLst/>
          </a:prstGeom>
          <a:noFill/>
        </p:spPr>
        <p:txBody>
          <a:bodyPr wrap="square" rtlCol="0">
            <a:spAutoFit/>
          </a:bodyPr>
          <a:lstStyle/>
          <a:p>
            <a:r>
              <a:rPr lang="en-US" altLang="zh-CN" sz="1100" b="1">
                <a:solidFill>
                  <a:schemeClr val="bg1"/>
                </a:solidFill>
                <a:latin typeface="Times New Roman Bold" panose="02020503050405090304" charset="0"/>
                <a:cs typeface="Times New Roman Bold" panose="02020503050405090304" charset="0"/>
              </a:rPr>
              <a:t>Core Tasks 2: Quantifying Post-Harvest Agricultural Burning in Heilongjiang</a:t>
            </a:r>
          </a:p>
        </p:txBody>
      </p:sp>
      <p:grpSp>
        <p:nvGrpSpPr>
          <p:cNvPr id="15" name="group 2"/>
          <p:cNvGrpSpPr/>
          <p:nvPr/>
        </p:nvGrpSpPr>
        <p:grpSpPr>
          <a:xfrm rot="21600000">
            <a:off x="0" y="3131464"/>
            <a:ext cx="5759958" cy="108559"/>
            <a:chOff x="0" y="0"/>
            <a:chExt cx="5759958" cy="108559"/>
          </a:xfrm>
        </p:grpSpPr>
        <p:pic>
          <p:nvPicPr>
            <p:cNvPr id="16" name="picture 8"/>
            <p:cNvPicPr>
              <a:picLocks noChangeAspect="1"/>
            </p:cNvPicPr>
            <p:nvPr/>
          </p:nvPicPr>
          <p:blipFill>
            <a:blip r:embed="rId3"/>
            <a:stretch>
              <a:fillRect/>
            </a:stretch>
          </p:blipFill>
          <p:spPr>
            <a:xfrm rot="21600000">
              <a:off x="0" y="0"/>
              <a:ext cx="5759958" cy="108559"/>
            </a:xfrm>
            <a:prstGeom prst="rect">
              <a:avLst/>
            </a:prstGeom>
          </p:spPr>
        </p:pic>
        <p:sp>
          <p:nvSpPr>
            <p:cNvPr id="17" name="textbox 10"/>
            <p:cNvSpPr/>
            <p:nvPr/>
          </p:nvSpPr>
          <p:spPr>
            <a:xfrm>
              <a:off x="-12700" y="-12700"/>
              <a:ext cx="5785485" cy="133985"/>
            </a:xfrm>
            <a:prstGeom prst="rect">
              <a:avLst/>
            </a:prstGeom>
            <a:noFill/>
            <a:ln w="0" cap="flat">
              <a:noFill/>
              <a:prstDash val="solid"/>
              <a:miter lim="0"/>
            </a:ln>
          </p:spPr>
          <p:txBody>
            <a:bodyPr vert="horz" wrap="square" lIns="0" tIns="0" rIns="0" bIns="0"/>
            <a:lstStyle/>
            <a:p>
              <a:pPr algn="l" rtl="0" eaLnBrk="0">
                <a:lnSpc>
                  <a:spcPct val="168000"/>
                </a:lnSpc>
              </a:pPr>
              <a:endParaRPr sz="100" dirty="0">
                <a:latin typeface="Arial" panose="020B0604020202090204"/>
                <a:ea typeface="Arial" panose="020B0604020202090204"/>
                <a:cs typeface="Arial" panose="020B0604020202090204"/>
              </a:endParaRPr>
            </a:p>
            <a:p>
              <a:pPr marL="696595" algn="l" rtl="0" eaLnBrk="0">
                <a:lnSpc>
                  <a:spcPts val="625"/>
                </a:lnSpc>
                <a:spcBef>
                  <a:spcPts val="0"/>
                </a:spcBef>
              </a:pPr>
              <a:r>
                <a:rPr sz="500" kern="0" spc="50" dirty="0">
                  <a:solidFill>
                    <a:srgbClr val="FFFFFF">
                      <a:alpha val="100000"/>
                    </a:srgbClr>
                  </a:solidFill>
                  <a:latin typeface="Times New Roman" panose="02020503050405090304"/>
                  <a:ea typeface="Times New Roman" panose="02020503050405090304"/>
                  <a:cs typeface="Times New Roman" panose="02020503050405090304"/>
                </a:rPr>
                <a:t>HKUST(GZ)</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Investigating</a:t>
              </a:r>
              <a:r>
                <a:rPr sz="500" kern="0" spc="3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Ag</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ricultural Burning</a:t>
              </a:r>
              <a:r>
                <a:rPr sz="500" kern="0" spc="-1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 </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with Remote Sensing</a:t>
              </a:r>
              <a:r>
                <a:rPr sz="500" kern="0" spc="1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November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5</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 2025</a:t>
              </a:r>
              <a:r>
                <a:rPr sz="500" kern="0" spc="1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4</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 /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17</a:t>
              </a:r>
              <a:endParaRPr sz="500" dirty="0">
                <a:latin typeface="Times New Roman" panose="02020503050405090304"/>
                <a:ea typeface="Times New Roman" panose="02020503050405090304"/>
                <a:cs typeface="Times New Roman" panose="02020503050405090304"/>
              </a:endParaRPr>
            </a:p>
          </p:txBody>
        </p:sp>
      </p:grpSp>
      <p:sp>
        <p:nvSpPr>
          <p:cNvPr id="7" name="文本框 6"/>
          <p:cNvSpPr txBox="1"/>
          <p:nvPr/>
        </p:nvSpPr>
        <p:spPr>
          <a:xfrm>
            <a:off x="2374900" y="757555"/>
            <a:ext cx="3296285" cy="1528445"/>
          </a:xfrm>
          <a:prstGeom prst="rect">
            <a:avLst/>
          </a:prstGeom>
          <a:noFill/>
        </p:spPr>
        <p:txBody>
          <a:bodyPr wrap="square" rtlCol="0">
            <a:noAutofit/>
          </a:bodyPr>
          <a:lstStyle/>
          <a:p>
            <a:pPr>
              <a:lnSpc>
                <a:spcPct val="140000"/>
              </a:lnSpc>
            </a:pPr>
            <a:r>
              <a:rPr lang="en-US" altLang="zh-CN" sz="1000" b="1" dirty="0">
                <a:latin typeface="Times New Roman Bold" panose="02020503050405090304" charset="0"/>
                <a:cs typeface="Times New Roman Bold" panose="02020503050405090304" charset="0"/>
              </a:rPr>
              <a:t>Steps</a:t>
            </a:r>
            <a:r>
              <a:rPr lang="en-US" altLang="zh-CN" sz="1000" b="1" dirty="0">
                <a:latin typeface="Times New Roman Regular" panose="02020503050405090304" charset="0"/>
                <a:cs typeface="Times New Roman Regular" panose="02020503050405090304" charset="0"/>
              </a:rPr>
              <a:t>：</a:t>
            </a:r>
          </a:p>
          <a:p>
            <a:pPr marL="228600" indent="-228600">
              <a:lnSpc>
                <a:spcPct val="140000"/>
              </a:lnSpc>
              <a:buAutoNum type="arabicPeriod"/>
            </a:pPr>
            <a:r>
              <a:rPr lang="en-US" altLang="zh-CN" sz="1000" dirty="0">
                <a:latin typeface="Times New Roman Regular" panose="02020503050405090304" charset="0"/>
                <a:cs typeface="Times New Roman Regular" panose="02020503050405090304" charset="0"/>
              </a:rPr>
              <a:t>Detect fire pixels (MODIS FIRMS)</a:t>
            </a:r>
          </a:p>
          <a:p>
            <a:pPr marL="228600" indent="-228600">
              <a:lnSpc>
                <a:spcPct val="140000"/>
              </a:lnSpc>
              <a:buAutoNum type="arabicPeriod"/>
            </a:pPr>
            <a:r>
              <a:rPr lang="en-US" altLang="zh-CN" sz="1000" dirty="0">
                <a:latin typeface="Times New Roman Regular" panose="02020503050405090304" charset="0"/>
                <a:cs typeface="Times New Roman Regular" panose="02020503050405090304" charset="0"/>
              </a:rPr>
              <a:t>Overlay with cropland map (ESA)</a:t>
            </a:r>
          </a:p>
          <a:p>
            <a:pPr marL="228600" indent="-228600">
              <a:lnSpc>
                <a:spcPct val="140000"/>
              </a:lnSpc>
              <a:buAutoNum type="arabicPeriod"/>
            </a:pPr>
            <a:r>
              <a:rPr lang="en-US" altLang="zh-CN" sz="1000" dirty="0">
                <a:latin typeface="Times New Roman Regular" panose="02020503050405090304" charset="0"/>
                <a:cs typeface="Times New Roman Regular" panose="02020503050405090304" charset="0"/>
              </a:rPr>
              <a:t>Select points within farmland</a:t>
            </a:r>
          </a:p>
          <a:p>
            <a:pPr marL="228600" indent="-228600">
              <a:lnSpc>
                <a:spcPct val="140000"/>
              </a:lnSpc>
              <a:buAutoNum type="arabicPeriod"/>
            </a:pPr>
            <a:r>
              <a:rPr lang="en-US" altLang="zh-CN" sz="1000" dirty="0">
                <a:latin typeface="Times New Roman Regular" panose="02020503050405090304" charset="0"/>
                <a:cs typeface="Times New Roman Regular" panose="02020503050405090304" charset="0"/>
              </a:rPr>
              <a:t>Apply harvest calendar filter (late Oct–early Nov)</a:t>
            </a:r>
          </a:p>
          <a:p>
            <a:pPr marL="228600" indent="-228600">
              <a:lnSpc>
                <a:spcPct val="140000"/>
              </a:lnSpc>
              <a:buAutoNum type="arabicPeriod"/>
            </a:pPr>
            <a:r>
              <a:rPr lang="en-US" altLang="zh-CN" sz="1000" dirty="0">
                <a:latin typeface="Times New Roman Regular" panose="02020503050405090304" charset="0"/>
                <a:cs typeface="Times New Roman Regular" panose="02020503050405090304" charset="0"/>
              </a:rPr>
              <a:t>Output: agricultural vs other fires</a:t>
            </a:r>
          </a:p>
          <a:p>
            <a:pPr marL="228600" indent="-228600">
              <a:lnSpc>
                <a:spcPct val="140000"/>
              </a:lnSpc>
              <a:buAutoNum type="arabicPeriod"/>
            </a:pPr>
            <a:endParaRPr lang="en-US" altLang="zh-CN" sz="1000" dirty="0">
              <a:latin typeface="Times New Roman Regular" panose="02020503050405090304" charset="0"/>
              <a:cs typeface="Times New Roman Regular" panose="02020503050405090304" charset="0"/>
            </a:endParaRPr>
          </a:p>
        </p:txBody>
      </p:sp>
      <p:sp>
        <p:nvSpPr>
          <p:cNvPr id="11" name="文本框 10"/>
          <p:cNvSpPr txBox="1"/>
          <p:nvPr/>
        </p:nvSpPr>
        <p:spPr>
          <a:xfrm>
            <a:off x="2317750" y="2200910"/>
            <a:ext cx="3219450" cy="739140"/>
          </a:xfrm>
          <a:prstGeom prst="rect">
            <a:avLst/>
          </a:prstGeom>
          <a:noFill/>
        </p:spPr>
        <p:txBody>
          <a:bodyPr wrap="square" rtlCol="0">
            <a:noAutofit/>
          </a:bodyPr>
          <a:lstStyle/>
          <a:p>
            <a:pPr indent="0">
              <a:lnSpc>
                <a:spcPct val="140000"/>
              </a:lnSpc>
              <a:buNone/>
            </a:pPr>
            <a:r>
              <a:rPr lang="en-US" altLang="zh-CN" sz="1000" i="1">
                <a:effectLst>
                  <a:outerShdw blurRad="38100" dist="38100" dir="2700000" algn="tl">
                    <a:srgbClr val="000000">
                      <a:alpha val="43137"/>
                    </a:srgbClr>
                  </a:outerShdw>
                </a:effectLst>
                <a:latin typeface="Times New Roman Italic" panose="02020503050405090304" charset="0"/>
                <a:cs typeface="Times New Roman Italic" panose="02020503050405090304" charset="0"/>
                <a:sym typeface="+mn-ea"/>
              </a:rPr>
              <a:t>We combine spatial proximity to cropland + harvest timing to isolate agricultural burning.</a:t>
            </a:r>
          </a:p>
        </p:txBody>
      </p:sp>
      <p:pic>
        <p:nvPicPr>
          <p:cNvPr id="4" name="图片 3" descr="图示&#10;&#10;AI 生成的内容可能不正确。">
            <a:extLst>
              <a:ext uri="{FF2B5EF4-FFF2-40B4-BE49-F238E27FC236}">
                <a16:creationId xmlns:a16="http://schemas.microsoft.com/office/drawing/2014/main" id="{156D1A88-69FF-3DF5-BEF5-6FD4D6C00C3F}"/>
              </a:ext>
            </a:extLst>
          </p:cNvPr>
          <p:cNvPicPr>
            <a:picLocks noChangeAspect="1"/>
          </p:cNvPicPr>
          <p:nvPr/>
        </p:nvPicPr>
        <p:blipFill>
          <a:blip r:embed="rId5" cstate="print">
            <a:extLst>
              <a:ext uri="{28A0092B-C50C-407E-A947-70E740481C1C}">
                <a14:useLocalDpi xmlns:a14="http://schemas.microsoft.com/office/drawing/2010/main" val="0"/>
              </a:ext>
            </a:extLst>
          </a:blip>
          <a:srcRect l="28309" r="28745"/>
          <a:stretch>
            <a:fillRect/>
          </a:stretch>
        </p:blipFill>
        <p:spPr>
          <a:xfrm>
            <a:off x="435494" y="564042"/>
            <a:ext cx="1882256" cy="246536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2"/>
          <p:cNvSpPr/>
          <p:nvPr/>
        </p:nvSpPr>
        <p:spPr>
          <a:xfrm>
            <a:off x="0" y="145415"/>
            <a:ext cx="5760085" cy="375920"/>
          </a:xfrm>
          <a:prstGeom prst="rect">
            <a:avLst/>
          </a:prstGeom>
          <a:solidFill>
            <a:srgbClr val="003874">
              <a:alpha val="100000"/>
            </a:srgbClr>
          </a:solidFill>
          <a:ln w="0" cap="flat">
            <a:noFill/>
            <a:prstDash val="solid"/>
            <a:miter lim="0"/>
          </a:ln>
        </p:spPr>
        <p:txBody>
          <a:bodyPr vert="horz" wrap="square" lIns="0" tIns="0" rIns="0" bIns="0"/>
          <a:lstStyle/>
          <a:p>
            <a:pPr algn="l" rtl="0" eaLnBrk="0">
              <a:lnSpc>
                <a:spcPct val="148000"/>
              </a:lnSpc>
            </a:pPr>
            <a:endParaRPr sz="1000" dirty="0">
              <a:latin typeface="Times New Roman" panose="02020503050405090304"/>
              <a:ea typeface="Times New Roman" panose="02020503050405090304"/>
              <a:cs typeface="Times New Roman" panose="02020503050405090304"/>
            </a:endParaRPr>
          </a:p>
        </p:txBody>
      </p:sp>
      <p:sp>
        <p:nvSpPr>
          <p:cNvPr id="6" name="文本框 5"/>
          <p:cNvSpPr txBox="1"/>
          <p:nvPr/>
        </p:nvSpPr>
        <p:spPr>
          <a:xfrm>
            <a:off x="198755" y="198755"/>
            <a:ext cx="5760720" cy="260350"/>
          </a:xfrm>
          <a:prstGeom prst="rect">
            <a:avLst/>
          </a:prstGeom>
          <a:noFill/>
        </p:spPr>
        <p:txBody>
          <a:bodyPr wrap="square" rtlCol="0">
            <a:spAutoFit/>
          </a:bodyPr>
          <a:lstStyle/>
          <a:p>
            <a:r>
              <a:rPr lang="en-US" altLang="zh-CN" sz="1100" b="1">
                <a:solidFill>
                  <a:schemeClr val="bg1"/>
                </a:solidFill>
                <a:latin typeface="Times New Roman Bold" panose="02020503050405090304" charset="0"/>
                <a:cs typeface="Times New Roman Bold" panose="02020503050405090304" charset="0"/>
              </a:rPr>
              <a:t>Core Tasks 2: Quantifying Post-Harvest Agricultural Burning in Heilongjiang</a:t>
            </a:r>
          </a:p>
        </p:txBody>
      </p:sp>
      <p:grpSp>
        <p:nvGrpSpPr>
          <p:cNvPr id="15" name="group 2"/>
          <p:cNvGrpSpPr/>
          <p:nvPr/>
        </p:nvGrpSpPr>
        <p:grpSpPr>
          <a:xfrm rot="21600000">
            <a:off x="0" y="3131464"/>
            <a:ext cx="5759958" cy="108559"/>
            <a:chOff x="0" y="0"/>
            <a:chExt cx="5759958" cy="108559"/>
          </a:xfrm>
        </p:grpSpPr>
        <p:pic>
          <p:nvPicPr>
            <p:cNvPr id="16" name="picture 8"/>
            <p:cNvPicPr>
              <a:picLocks noChangeAspect="1"/>
            </p:cNvPicPr>
            <p:nvPr/>
          </p:nvPicPr>
          <p:blipFill>
            <a:blip r:embed="rId4"/>
            <a:stretch>
              <a:fillRect/>
            </a:stretch>
          </p:blipFill>
          <p:spPr>
            <a:xfrm rot="21600000">
              <a:off x="0" y="0"/>
              <a:ext cx="5759958" cy="108559"/>
            </a:xfrm>
            <a:prstGeom prst="rect">
              <a:avLst/>
            </a:prstGeom>
          </p:spPr>
        </p:pic>
        <p:sp>
          <p:nvSpPr>
            <p:cNvPr id="17" name="textbox 10"/>
            <p:cNvSpPr/>
            <p:nvPr/>
          </p:nvSpPr>
          <p:spPr>
            <a:xfrm>
              <a:off x="-12700" y="-12700"/>
              <a:ext cx="5785485" cy="133985"/>
            </a:xfrm>
            <a:prstGeom prst="rect">
              <a:avLst/>
            </a:prstGeom>
            <a:noFill/>
            <a:ln w="0" cap="flat">
              <a:noFill/>
              <a:prstDash val="solid"/>
              <a:miter lim="0"/>
            </a:ln>
          </p:spPr>
          <p:txBody>
            <a:bodyPr vert="horz" wrap="square" lIns="0" tIns="0" rIns="0" bIns="0"/>
            <a:lstStyle/>
            <a:p>
              <a:pPr algn="l" rtl="0" eaLnBrk="0">
                <a:lnSpc>
                  <a:spcPct val="168000"/>
                </a:lnSpc>
              </a:pPr>
              <a:endParaRPr sz="100" dirty="0">
                <a:latin typeface="Arial" panose="020B0604020202090204"/>
                <a:ea typeface="Arial" panose="020B0604020202090204"/>
                <a:cs typeface="Arial" panose="020B0604020202090204"/>
              </a:endParaRPr>
            </a:p>
            <a:p>
              <a:pPr marL="696595" algn="l" rtl="0" eaLnBrk="0">
                <a:lnSpc>
                  <a:spcPts val="625"/>
                </a:lnSpc>
                <a:spcBef>
                  <a:spcPts val="0"/>
                </a:spcBef>
              </a:pPr>
              <a:r>
                <a:rPr sz="500" kern="0" spc="50" dirty="0">
                  <a:solidFill>
                    <a:srgbClr val="FFFFFF">
                      <a:alpha val="100000"/>
                    </a:srgbClr>
                  </a:solidFill>
                  <a:latin typeface="Times New Roman" panose="02020503050405090304"/>
                  <a:ea typeface="Times New Roman" panose="02020503050405090304"/>
                  <a:cs typeface="Times New Roman" panose="02020503050405090304"/>
                </a:rPr>
                <a:t>HKUST(GZ)</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5" action="ppaction://hlinksldjump"/>
                </a:rPr>
                <a:t>Investigating</a:t>
              </a:r>
              <a:r>
                <a:rPr sz="500" kern="0" spc="30" dirty="0">
                  <a:solidFill>
                    <a:srgbClr val="003874">
                      <a:alpha val="100000"/>
                    </a:srgbClr>
                  </a:solidFill>
                  <a:latin typeface="Times New Roman" panose="02020503050405090304"/>
                  <a:ea typeface="Times New Roman" panose="02020503050405090304"/>
                  <a:cs typeface="Times New Roman" panose="02020503050405090304"/>
                  <a:hlinkClick r:id="rId5" action="ppaction://hlinksldjump"/>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5" action="ppaction://hlinksldjump"/>
                </a:rPr>
                <a:t>Ag</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5" action="ppaction://hlinksldjump"/>
                </a:rPr>
                <a:t>ricultural Burning</a:t>
              </a:r>
              <a:r>
                <a:rPr sz="500" kern="0" spc="-10" dirty="0">
                  <a:solidFill>
                    <a:srgbClr val="003874">
                      <a:alpha val="100000"/>
                    </a:srgbClr>
                  </a:solidFill>
                  <a:latin typeface="Times New Roman" panose="02020503050405090304"/>
                  <a:ea typeface="Times New Roman" panose="02020503050405090304"/>
                  <a:cs typeface="Times New Roman" panose="02020503050405090304"/>
                  <a:hlinkClick r:id="rId5" action="ppaction://hlinksldjump"/>
                </a:rPr>
                <a:t> </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5" action="ppaction://hlinksldjump"/>
                </a:rPr>
                <a:t>with Remote Sensing</a:t>
              </a:r>
              <a:r>
                <a:rPr sz="500" kern="0" spc="1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November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5</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 2025</a:t>
              </a:r>
              <a:r>
                <a:rPr sz="500" kern="0" spc="1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5 </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17</a:t>
              </a:r>
              <a:endParaRPr sz="500" dirty="0">
                <a:latin typeface="Times New Roman" panose="02020503050405090304"/>
                <a:ea typeface="Times New Roman" panose="02020503050405090304"/>
                <a:cs typeface="Times New Roman" panose="02020503050405090304"/>
              </a:endParaRPr>
            </a:p>
          </p:txBody>
        </p:sp>
      </p:grpSp>
      <p:graphicFrame>
        <p:nvGraphicFramePr>
          <p:cNvPr id="4" name="表格 3"/>
          <p:cNvGraphicFramePr/>
          <p:nvPr>
            <p:custDataLst>
              <p:tags r:id="rId1"/>
            </p:custDataLst>
          </p:nvPr>
        </p:nvGraphicFramePr>
        <p:xfrm>
          <a:off x="150495" y="695960"/>
          <a:ext cx="5434330" cy="1143000"/>
        </p:xfrm>
        <a:graphic>
          <a:graphicData uri="http://schemas.openxmlformats.org/drawingml/2006/table">
            <a:tbl>
              <a:tblPr/>
              <a:tblGrid>
                <a:gridCol w="1431290">
                  <a:extLst>
                    <a:ext uri="{9D8B030D-6E8A-4147-A177-3AD203B41FA5}">
                      <a16:colId xmlns:a16="http://schemas.microsoft.com/office/drawing/2014/main" val="20000"/>
                    </a:ext>
                  </a:extLst>
                </a:gridCol>
                <a:gridCol w="1183640">
                  <a:extLst>
                    <a:ext uri="{9D8B030D-6E8A-4147-A177-3AD203B41FA5}">
                      <a16:colId xmlns:a16="http://schemas.microsoft.com/office/drawing/2014/main" val="20001"/>
                    </a:ext>
                  </a:extLst>
                </a:gridCol>
                <a:gridCol w="1365250">
                  <a:extLst>
                    <a:ext uri="{9D8B030D-6E8A-4147-A177-3AD203B41FA5}">
                      <a16:colId xmlns:a16="http://schemas.microsoft.com/office/drawing/2014/main" val="20002"/>
                    </a:ext>
                  </a:extLst>
                </a:gridCol>
                <a:gridCol w="1454150">
                  <a:extLst>
                    <a:ext uri="{9D8B030D-6E8A-4147-A177-3AD203B41FA5}">
                      <a16:colId xmlns:a16="http://schemas.microsoft.com/office/drawing/2014/main" val="20003"/>
                    </a:ext>
                  </a:extLst>
                </a:gridCol>
              </a:tblGrid>
              <a:tr h="142875">
                <a:tc>
                  <a:txBody>
                    <a:bodyPr/>
                    <a:lstStyle/>
                    <a:p>
                      <a:pPr algn="ctr" fontAlgn="ctr"/>
                      <a:r>
                        <a:rPr lang="en-US" altLang="zh-CN" sz="600" b="1" i="0">
                          <a:solidFill>
                            <a:srgbClr val="000000"/>
                          </a:solidFill>
                          <a:latin typeface="Times New Roman" panose="02020503050405090304"/>
                          <a:ea typeface="Times New Roman" panose="02020503050405090304"/>
                        </a:rPr>
                        <a:t>Component</a:t>
                      </a:r>
                    </a:p>
                  </a:txBody>
                  <a:tcPr marL="13017" marR="13017" marT="13017" marB="0" anchor="ctr">
                    <a:lnL>
                      <a:noFill/>
                    </a:lnL>
                    <a:lnR>
                      <a:noFill/>
                    </a:lnR>
                    <a:lnT>
                      <a:noFill/>
                    </a:lnT>
                    <a:lnB w="6350" cap="flat" cmpd="sng">
                      <a:solidFill>
                        <a:srgbClr val="000000"/>
                      </a:solidFill>
                      <a:prstDash val="solid"/>
                      <a:headEnd type="none" w="med" len="med"/>
                      <a:tailEnd type="none" w="med" len="med"/>
                    </a:lnB>
                    <a:solidFill>
                      <a:srgbClr val="D9D9D9"/>
                    </a:solidFill>
                  </a:tcPr>
                </a:tc>
                <a:tc>
                  <a:txBody>
                    <a:bodyPr/>
                    <a:lstStyle/>
                    <a:p>
                      <a:pPr algn="ctr" fontAlgn="ctr"/>
                      <a:r>
                        <a:rPr lang="en-US" altLang="zh-CN" sz="600" b="1" i="0">
                          <a:solidFill>
                            <a:srgbClr val="000000"/>
                          </a:solidFill>
                          <a:latin typeface="Times New Roman" panose="02020503050405090304"/>
                          <a:ea typeface="Times New Roman" panose="02020503050405090304"/>
                        </a:rPr>
                        <a:t>Data Source</a:t>
                      </a:r>
                    </a:p>
                  </a:txBody>
                  <a:tcPr marL="13017" marR="13017" marT="13017" marB="0" anchor="ctr">
                    <a:lnL>
                      <a:noFill/>
                    </a:lnL>
                    <a:lnR>
                      <a:noFill/>
                    </a:lnR>
                    <a:lnT>
                      <a:noFill/>
                    </a:lnT>
                    <a:lnB w="6350" cap="flat" cmpd="sng">
                      <a:solidFill>
                        <a:srgbClr val="000000"/>
                      </a:solidFill>
                      <a:prstDash val="solid"/>
                      <a:headEnd type="none" w="med" len="med"/>
                      <a:tailEnd type="none" w="med" len="med"/>
                    </a:lnB>
                    <a:solidFill>
                      <a:srgbClr val="D9D9D9"/>
                    </a:solidFill>
                  </a:tcPr>
                </a:tc>
                <a:tc>
                  <a:txBody>
                    <a:bodyPr/>
                    <a:lstStyle/>
                    <a:p>
                      <a:pPr algn="ctr" fontAlgn="ctr"/>
                      <a:r>
                        <a:rPr lang="en-US" altLang="zh-CN" sz="600" b="1" i="0">
                          <a:solidFill>
                            <a:srgbClr val="000000"/>
                          </a:solidFill>
                          <a:latin typeface="Times New Roman" panose="02020503050405090304"/>
                          <a:ea typeface="Times New Roman" panose="02020503050405090304"/>
                        </a:rPr>
                        <a:t>Rule / Logic</a:t>
                      </a:r>
                    </a:p>
                  </a:txBody>
                  <a:tcPr marL="13017" marR="13017" marT="13017" marB="0" anchor="ctr">
                    <a:lnL>
                      <a:noFill/>
                    </a:lnL>
                    <a:lnR>
                      <a:noFill/>
                    </a:lnR>
                    <a:lnT>
                      <a:noFill/>
                    </a:lnT>
                    <a:lnB w="6350" cap="flat" cmpd="sng">
                      <a:solidFill>
                        <a:srgbClr val="000000"/>
                      </a:solidFill>
                      <a:prstDash val="solid"/>
                      <a:headEnd type="none" w="med" len="med"/>
                      <a:tailEnd type="none" w="med" len="med"/>
                    </a:lnB>
                    <a:solidFill>
                      <a:srgbClr val="D9D9D9"/>
                    </a:solidFill>
                  </a:tcPr>
                </a:tc>
                <a:tc>
                  <a:txBody>
                    <a:bodyPr/>
                    <a:lstStyle/>
                    <a:p>
                      <a:pPr algn="ctr" fontAlgn="ctr"/>
                      <a:r>
                        <a:rPr lang="en-US" altLang="zh-CN" sz="600" b="1" i="0">
                          <a:solidFill>
                            <a:srgbClr val="000000"/>
                          </a:solidFill>
                          <a:latin typeface="Times New Roman" panose="02020503050405090304"/>
                          <a:ea typeface="Times New Roman" panose="02020503050405090304"/>
                        </a:rPr>
                        <a:t>Key Parameters</a:t>
                      </a:r>
                    </a:p>
                  </a:txBody>
                  <a:tcPr marL="13017" marR="13017" marT="13017" marB="0" anchor="ctr">
                    <a:lnL>
                      <a:noFill/>
                    </a:lnL>
                    <a:lnR>
                      <a:noFill/>
                    </a:lnR>
                    <a:lnT>
                      <a:noFill/>
                    </a:lnT>
                    <a:lnB w="6350" cap="flat" cmpd="sng">
                      <a:solidFill>
                        <a:srgbClr val="000000"/>
                      </a:solidFill>
                      <a:prstDash val="solid"/>
                      <a:headEnd type="none" w="med" len="med"/>
                      <a:tailEnd type="none" w="med" len="med"/>
                    </a:lnB>
                    <a:solidFill>
                      <a:srgbClr val="D9D9D9"/>
                    </a:solidFill>
                  </a:tcPr>
                </a:tc>
                <a:extLst>
                  <a:ext uri="{0D108BD9-81ED-4DB2-BD59-A6C34878D82A}">
                    <a16:rowId xmlns:a16="http://schemas.microsoft.com/office/drawing/2014/main" val="10000"/>
                  </a:ext>
                </a:extLst>
              </a:tr>
              <a:tr h="142875">
                <a:tc>
                  <a:txBody>
                    <a:bodyPr/>
                    <a:lstStyle/>
                    <a:p>
                      <a:pPr algn="ctr" fontAlgn="ctr"/>
                      <a:r>
                        <a:rPr lang="en-US" altLang="zh-CN" sz="600" b="0" i="0">
                          <a:solidFill>
                            <a:srgbClr val="000000"/>
                          </a:solidFill>
                          <a:latin typeface="Times New Roman" panose="02020503050405090304"/>
                          <a:ea typeface="Times New Roman" panose="02020503050405090304"/>
                        </a:rPr>
                        <a:t>Fire detection</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600" b="0" i="0">
                          <a:solidFill>
                            <a:srgbClr val="000000"/>
                          </a:solidFill>
                          <a:latin typeface="Times New Roman" panose="02020503050405090304"/>
                          <a:ea typeface="Times New Roman" panose="02020503050405090304"/>
                        </a:rPr>
                        <a:t>MODIS MCD14DL</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600" b="0" i="0">
                          <a:solidFill>
                            <a:srgbClr val="000000"/>
                          </a:solidFill>
                          <a:latin typeface="Times New Roman" panose="02020503050405090304"/>
                          <a:ea typeface="Times New Roman" panose="02020503050405090304"/>
                        </a:rPr>
                        <a:t>FRP &gt; 0, valid confidence</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600" b="0" i="0">
                          <a:solidFill>
                            <a:srgbClr val="000000"/>
                          </a:solidFill>
                          <a:latin typeface="Times New Roman" panose="02020503050405090304"/>
                          <a:ea typeface="Times New Roman" panose="02020503050405090304"/>
                        </a:rPr>
                        <a:t>Spatial res = 1 km</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1"/>
                  </a:ext>
                </a:extLst>
              </a:tr>
              <a:tr h="142875">
                <a:tc>
                  <a:txBody>
                    <a:bodyPr/>
                    <a:lstStyle/>
                    <a:p>
                      <a:pPr algn="ctr" fontAlgn="ctr"/>
                      <a:r>
                        <a:rPr lang="en-US" altLang="zh-CN" sz="600" b="0" i="0">
                          <a:solidFill>
                            <a:srgbClr val="000000"/>
                          </a:solidFill>
                          <a:latin typeface="Times New Roman" panose="02020503050405090304"/>
                          <a:ea typeface="Times New Roman" panose="02020503050405090304"/>
                        </a:rPr>
                        <a:t>Cropland map</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600" b="0" i="0">
                          <a:solidFill>
                            <a:srgbClr val="000000"/>
                          </a:solidFill>
                          <a:latin typeface="Times New Roman" panose="02020503050405090304"/>
                          <a:ea typeface="Times New Roman" panose="02020503050405090304"/>
                        </a:rPr>
                        <a:t>ESA WorldCover</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600" b="0" i="0">
                          <a:solidFill>
                            <a:srgbClr val="000000"/>
                          </a:solidFill>
                          <a:latin typeface="Times New Roman" panose="02020503050405090304"/>
                          <a:ea typeface="Times New Roman" panose="02020503050405090304"/>
                        </a:rPr>
                        <a:t>Fire point falls in cropland pixel</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600" b="0" i="0">
                          <a:solidFill>
                            <a:srgbClr val="000000"/>
                          </a:solidFill>
                          <a:latin typeface="Times New Roman" panose="02020503050405090304"/>
                          <a:ea typeface="Times New Roman" panose="02020503050405090304"/>
                        </a:rPr>
                        <a:t>Spatial res = 300 m</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2"/>
                  </a:ext>
                </a:extLst>
              </a:tr>
              <a:tr h="142875">
                <a:tc>
                  <a:txBody>
                    <a:bodyPr/>
                    <a:lstStyle/>
                    <a:p>
                      <a:pPr algn="ctr" fontAlgn="ctr"/>
                      <a:r>
                        <a:rPr lang="en-US" altLang="zh-CN" sz="600" b="0" i="0">
                          <a:solidFill>
                            <a:srgbClr val="000000"/>
                          </a:solidFill>
                          <a:latin typeface="Times New Roman" panose="02020503050405090304"/>
                          <a:ea typeface="Times New Roman" panose="02020503050405090304"/>
                        </a:rPr>
                        <a:t>Harvest period</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600" b="0" i="0">
                          <a:solidFill>
                            <a:srgbClr val="000000"/>
                          </a:solidFill>
                          <a:latin typeface="Times New Roman" panose="02020503050405090304"/>
                          <a:ea typeface="Times New Roman" panose="02020503050405090304"/>
                        </a:rPr>
                        <a:t>Govt agricultural reports</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600" b="0" i="0">
                          <a:solidFill>
                            <a:srgbClr val="000000"/>
                          </a:solidFill>
                          <a:latin typeface="Times New Roman" panose="02020503050405090304"/>
                          <a:ea typeface="Times New Roman" panose="02020503050405090304"/>
                        </a:rPr>
                        <a:t>Fire date within harvest window</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600" b="0" i="0">
                          <a:solidFill>
                            <a:srgbClr val="000000"/>
                          </a:solidFill>
                          <a:latin typeface="Times New Roman" panose="02020503050405090304"/>
                          <a:ea typeface="Times New Roman" panose="02020503050405090304"/>
                        </a:rPr>
                        <a:t>DOY 295–320 (Oct 22 – Nov 16)</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3"/>
                  </a:ext>
                </a:extLst>
              </a:tr>
              <a:tr h="142875">
                <a:tc>
                  <a:txBody>
                    <a:bodyPr/>
                    <a:lstStyle/>
                    <a:p>
                      <a:pPr algn="ctr" fontAlgn="ctr"/>
                      <a:r>
                        <a:rPr lang="en-US" altLang="zh-CN" sz="600" b="0" i="0">
                          <a:solidFill>
                            <a:srgbClr val="000000"/>
                          </a:solidFill>
                          <a:latin typeface="Times New Roman" panose="02020503050405090304"/>
                          <a:ea typeface="Times New Roman" panose="02020503050405090304"/>
                        </a:rPr>
                        <a:t>Temporal filter</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600" b="0" i="0">
                          <a:solidFill>
                            <a:srgbClr val="000000"/>
                          </a:solidFill>
                          <a:latin typeface="Times New Roman" panose="02020503050405090304"/>
                          <a:ea typeface="Times New Roman" panose="02020503050405090304"/>
                        </a:rPr>
                        <a:t>Rolling seasonal window</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600" b="0" i="0">
                          <a:solidFill>
                            <a:srgbClr val="000000"/>
                          </a:solidFill>
                          <a:latin typeface="Times New Roman" panose="02020503050405090304"/>
                          <a:ea typeface="Times New Roman" panose="02020503050405090304"/>
                        </a:rPr>
                        <a:t>Fire near peak harvest season</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600" b="0" i="0">
                          <a:solidFill>
                            <a:srgbClr val="000000"/>
                          </a:solidFill>
                          <a:latin typeface="Times New Roman" panose="02020503050405090304"/>
                          <a:ea typeface="Times New Roman" panose="02020503050405090304"/>
                        </a:rPr>
                        <a:t>Window W = 30 days (tested 21, 30, 45)</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4"/>
                  </a:ext>
                </a:extLst>
              </a:tr>
              <a:tr h="142875">
                <a:tc>
                  <a:txBody>
                    <a:bodyPr/>
                    <a:lstStyle/>
                    <a:p>
                      <a:pPr algn="ctr" fontAlgn="ctr"/>
                      <a:r>
                        <a:rPr lang="en-US" altLang="zh-CN" sz="600" b="0" i="0">
                          <a:solidFill>
                            <a:srgbClr val="000000"/>
                          </a:solidFill>
                          <a:latin typeface="Times New Roman" panose="02020503050405090304"/>
                          <a:ea typeface="Times New Roman" panose="02020503050405090304"/>
                        </a:rPr>
                        <a:t>FRP threshold</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600" b="0" i="0">
                          <a:solidFill>
                            <a:srgbClr val="000000"/>
                          </a:solidFill>
                          <a:latin typeface="Times New Roman" panose="02020503050405090304"/>
                          <a:ea typeface="Times New Roman" panose="02020503050405090304"/>
                        </a:rPr>
                        <a:t>Empirical FRP distribution</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600" b="0" i="0">
                          <a:solidFill>
                            <a:srgbClr val="000000"/>
                          </a:solidFill>
                          <a:latin typeface="Times New Roman" panose="02020503050405090304"/>
                          <a:ea typeface="Times New Roman" panose="02020503050405090304"/>
                        </a:rPr>
                        <a:t>Identify small, controlled burns</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600" b="0" i="0">
                          <a:solidFill>
                            <a:srgbClr val="000000"/>
                          </a:solidFill>
                          <a:latin typeface="Times New Roman" panose="02020503050405090304"/>
                          <a:ea typeface="Times New Roman" panose="02020503050405090304"/>
                        </a:rPr>
                        <a:t>Percentile cutoff q = 0.85 (tested 0.80, 0.90)</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5"/>
                  </a:ext>
                </a:extLst>
              </a:tr>
              <a:tr h="142875">
                <a:tc>
                  <a:txBody>
                    <a:bodyPr/>
                    <a:lstStyle/>
                    <a:p>
                      <a:pPr algn="ctr" fontAlgn="ctr"/>
                      <a:r>
                        <a:rPr lang="en-US" altLang="zh-CN" sz="600" b="0" i="0">
                          <a:solidFill>
                            <a:srgbClr val="000000"/>
                          </a:solidFill>
                          <a:latin typeface="Times New Roman" panose="02020503050405090304"/>
                          <a:ea typeface="Times New Roman" panose="02020503050405090304"/>
                        </a:rPr>
                        <a:t>Spatial rule</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600" b="0" i="0">
                          <a:solidFill>
                            <a:srgbClr val="000000"/>
                          </a:solidFill>
                          <a:latin typeface="Times New Roman" panose="02020503050405090304"/>
                          <a:ea typeface="Times New Roman" panose="02020503050405090304"/>
                        </a:rPr>
                        <a:t>Point-in-polygon test</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600" b="0" i="0">
                          <a:solidFill>
                            <a:srgbClr val="000000"/>
                          </a:solidFill>
                          <a:latin typeface="Times New Roman" panose="02020503050405090304"/>
                          <a:ea typeface="Times New Roman" panose="02020503050405090304"/>
                        </a:rPr>
                        <a:t>Fire located inside cropland</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600" b="0" i="0">
                          <a:solidFill>
                            <a:srgbClr val="000000"/>
                          </a:solidFill>
                          <a:latin typeface="Times New Roman" panose="02020503050405090304"/>
                          <a:ea typeface="Times New Roman" panose="02020503050405090304"/>
                        </a:rPr>
                        <a:t>Binary mask</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6"/>
                  </a:ext>
                </a:extLst>
              </a:tr>
              <a:tr h="142875">
                <a:tc>
                  <a:txBody>
                    <a:bodyPr/>
                    <a:lstStyle/>
                    <a:p>
                      <a:pPr algn="ctr" fontAlgn="ctr"/>
                      <a:r>
                        <a:rPr lang="en-US" altLang="zh-CN" sz="600" b="0" i="0">
                          <a:solidFill>
                            <a:srgbClr val="000000"/>
                          </a:solidFill>
                          <a:latin typeface="Times New Roman" panose="02020503050405090304"/>
                          <a:ea typeface="Times New Roman" panose="02020503050405090304"/>
                        </a:rPr>
                        <a:t>Sensitivity checks</a:t>
                      </a:r>
                    </a:p>
                  </a:txBody>
                  <a:tcPr marL="13017" marR="13017" marT="13017" marB="0" anchor="ctr">
                    <a:lnL>
                      <a:noFill/>
                    </a:lnL>
                    <a:lnR>
                      <a:noFill/>
                    </a:lnR>
                    <a:lnT w="6350" cap="flat" cmpd="sng">
                      <a:solidFill>
                        <a:srgbClr val="000000"/>
                      </a:solidFill>
                      <a:prstDash val="solid"/>
                      <a:headEnd type="none" w="med" len="med"/>
                      <a:tailEnd type="none" w="med" len="med"/>
                    </a:lnT>
                    <a:lnB>
                      <a:noFill/>
                    </a:lnB>
                    <a:noFill/>
                  </a:tcPr>
                </a:tc>
                <a:tc>
                  <a:txBody>
                    <a:bodyPr/>
                    <a:lstStyle/>
                    <a:p>
                      <a:pPr algn="ctr" fontAlgn="ctr"/>
                      <a:r>
                        <a:rPr lang="en-US" altLang="zh-CN" sz="600" b="0" i="0">
                          <a:solidFill>
                            <a:srgbClr val="000000"/>
                          </a:solidFill>
                          <a:latin typeface="Times New Roman" panose="02020503050405090304"/>
                          <a:ea typeface="Times New Roman" panose="02020503050405090304"/>
                        </a:rPr>
                        <a:t>Re-run with alternative params</a:t>
                      </a:r>
                    </a:p>
                  </a:txBody>
                  <a:tcPr marL="13017" marR="13017" marT="13017" marB="0" anchor="ctr">
                    <a:lnL>
                      <a:noFill/>
                    </a:lnL>
                    <a:lnR>
                      <a:noFill/>
                    </a:lnR>
                    <a:lnT w="6350" cap="flat" cmpd="sng">
                      <a:solidFill>
                        <a:srgbClr val="000000"/>
                      </a:solidFill>
                      <a:prstDash val="solid"/>
                      <a:headEnd type="none" w="med" len="med"/>
                      <a:tailEnd type="none" w="med" len="med"/>
                    </a:lnT>
                    <a:lnB>
                      <a:noFill/>
                    </a:lnB>
                    <a:noFill/>
                  </a:tcPr>
                </a:tc>
                <a:tc>
                  <a:txBody>
                    <a:bodyPr/>
                    <a:lstStyle/>
                    <a:p>
                      <a:pPr algn="ctr" fontAlgn="ctr"/>
                      <a:r>
                        <a:rPr lang="en-US" altLang="zh-CN" sz="600" b="0" i="0">
                          <a:solidFill>
                            <a:srgbClr val="000000"/>
                          </a:solidFill>
                          <a:latin typeface="Times New Roman" panose="02020503050405090304"/>
                          <a:ea typeface="Times New Roman" panose="02020503050405090304"/>
                        </a:rPr>
                        <a:t>Robustness to parameter choice</a:t>
                      </a:r>
                    </a:p>
                  </a:txBody>
                  <a:tcPr marL="13017" marR="13017" marT="13017" marB="0" anchor="ctr">
                    <a:lnL>
                      <a:noFill/>
                    </a:lnL>
                    <a:lnR>
                      <a:noFill/>
                    </a:lnR>
                    <a:lnT w="6350" cap="flat" cmpd="sng">
                      <a:solidFill>
                        <a:srgbClr val="000000"/>
                      </a:solidFill>
                      <a:prstDash val="solid"/>
                      <a:headEnd type="none" w="med" len="med"/>
                      <a:tailEnd type="none" w="med" len="med"/>
                    </a:lnT>
                    <a:lnB>
                      <a:noFill/>
                    </a:lnB>
                    <a:noFill/>
                  </a:tcPr>
                </a:tc>
                <a:tc>
                  <a:txBody>
                    <a:bodyPr/>
                    <a:lstStyle/>
                    <a:p>
                      <a:pPr algn="ctr" fontAlgn="ctr"/>
                      <a:r>
                        <a:rPr lang="en-US" altLang="zh-CN" sz="600" b="0" i="0">
                          <a:solidFill>
                            <a:srgbClr val="000000"/>
                          </a:solidFill>
                          <a:latin typeface="Times New Roman" panose="02020503050405090304"/>
                          <a:ea typeface="Times New Roman" panose="02020503050405090304"/>
                        </a:rPr>
                        <a:t>W ∈ {21, 30, 45}, q ∈ {0.80, 0.85, 0.90}</a:t>
                      </a:r>
                    </a:p>
                  </a:txBody>
                  <a:tcPr marL="13017" marR="13017" marT="13017" marB="0" anchor="ctr">
                    <a:lnL>
                      <a:noFill/>
                    </a:lnL>
                    <a:lnR>
                      <a:noFill/>
                    </a:lnR>
                    <a:lnT w="6350" cap="flat" cmpd="sng">
                      <a:solidFill>
                        <a:srgbClr val="000000"/>
                      </a:solidFill>
                      <a:prstDash val="solid"/>
                      <a:headEnd type="none" w="med" len="med"/>
                      <a:tailEnd type="none" w="med" len="med"/>
                    </a:lnT>
                    <a:lnB>
                      <a:noFill/>
                    </a:lnB>
                    <a:noFill/>
                  </a:tcPr>
                </a:tc>
                <a:extLst>
                  <a:ext uri="{0D108BD9-81ED-4DB2-BD59-A6C34878D82A}">
                    <a16:rowId xmlns:a16="http://schemas.microsoft.com/office/drawing/2014/main" val="10007"/>
                  </a:ext>
                </a:extLst>
              </a:tr>
            </a:tbl>
          </a:graphicData>
        </a:graphic>
      </p:graphicFrame>
      <p:sp>
        <p:nvSpPr>
          <p:cNvPr id="5" name="文本框 4"/>
          <p:cNvSpPr txBox="1"/>
          <p:nvPr/>
        </p:nvSpPr>
        <p:spPr>
          <a:xfrm>
            <a:off x="641350" y="2075815"/>
            <a:ext cx="3717290" cy="769620"/>
          </a:xfrm>
          <a:prstGeom prst="rect">
            <a:avLst/>
          </a:prstGeom>
          <a:noFill/>
        </p:spPr>
        <p:txBody>
          <a:bodyPr wrap="square" rtlCol="0">
            <a:spAutoFit/>
          </a:bodyPr>
          <a:lstStyle/>
          <a:p>
            <a:pPr marL="171450" indent="-171450" algn="just">
              <a:buFont typeface="Arial" panose="020B0604020202090204" pitchFamily="34" charset="0"/>
              <a:buChar char="•"/>
            </a:pPr>
            <a:r>
              <a:rPr lang="en-US" altLang="zh-CN" sz="900">
                <a:latin typeface="Times New Roman Regular" panose="02020503050405090304" charset="0"/>
                <a:cs typeface="Times New Roman Regular" panose="02020503050405090304" charset="0"/>
              </a:rPr>
              <a:t>High-precision land cover (ESA 300 m) + MODIS fire detections (1 km)</a:t>
            </a:r>
          </a:p>
          <a:p>
            <a:pPr algn="just">
              <a:lnSpc>
                <a:spcPct val="90000"/>
              </a:lnSpc>
            </a:pPr>
            <a:endParaRPr lang="en-US" altLang="zh-CN" sz="900">
              <a:latin typeface="Times New Roman Regular" panose="02020503050405090304" charset="0"/>
              <a:cs typeface="Times New Roman Regular" panose="02020503050405090304" charset="0"/>
            </a:endParaRPr>
          </a:p>
          <a:p>
            <a:pPr marL="171450" indent="-171450" algn="just">
              <a:buFont typeface="Arial" panose="020B0604020202090204" pitchFamily="34" charset="0"/>
              <a:buChar char="•"/>
            </a:pPr>
            <a:r>
              <a:rPr lang="en-US" altLang="zh-CN" sz="900">
                <a:latin typeface="Times New Roman Regular" panose="02020503050405090304" charset="0"/>
                <a:cs typeface="Times New Roman Regular" panose="02020503050405090304" charset="0"/>
              </a:rPr>
              <a:t>Conservative rules to avoid over-classifying</a:t>
            </a:r>
          </a:p>
          <a:p>
            <a:pPr algn="just"/>
            <a:endParaRPr lang="en-US" altLang="zh-CN" sz="900">
              <a:latin typeface="Times New Roman Regular" panose="02020503050405090304" charset="0"/>
              <a:cs typeface="Times New Roman Regular" panose="02020503050405090304" charset="0"/>
            </a:endParaRPr>
          </a:p>
          <a:p>
            <a:pPr marL="171450" indent="-171450" algn="just">
              <a:buFont typeface="Arial" panose="020B0604020202090204" pitchFamily="34" charset="0"/>
              <a:buChar char="•"/>
            </a:pPr>
            <a:r>
              <a:rPr lang="en-US" altLang="zh-CN" sz="900">
                <a:latin typeface="Times New Roman Regular" panose="02020503050405090304" charset="0"/>
                <a:cs typeface="Times New Roman Regular" panose="02020503050405090304" charset="0"/>
              </a:rPr>
              <a:t>W and q sensitivity tested </a:t>
            </a:r>
            <a:r>
              <a:rPr lang="en-US" altLang="en-US" sz="900">
                <a:latin typeface="Times New Roman Regular" panose="02020503050405090304" charset="0"/>
                <a:cs typeface="Times New Roman Regular" panose="02020503050405090304" charset="0"/>
              </a:rPr>
              <a:t>→</a:t>
            </a:r>
            <a:r>
              <a:rPr lang="en-US" altLang="zh-CN" sz="900">
                <a:latin typeface="Times New Roman Regular" panose="02020503050405090304" charset="0"/>
                <a:cs typeface="Times New Roman Regular" panose="02020503050405090304" charset="0"/>
              </a:rPr>
              <a:t> classification robust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2"/>
          <p:cNvSpPr/>
          <p:nvPr/>
        </p:nvSpPr>
        <p:spPr>
          <a:xfrm>
            <a:off x="0" y="145415"/>
            <a:ext cx="5760085" cy="375920"/>
          </a:xfrm>
          <a:prstGeom prst="rect">
            <a:avLst/>
          </a:prstGeom>
          <a:solidFill>
            <a:srgbClr val="003874">
              <a:alpha val="100000"/>
            </a:srgbClr>
          </a:solidFill>
          <a:ln w="0" cap="flat">
            <a:noFill/>
            <a:prstDash val="solid"/>
            <a:miter lim="0"/>
          </a:ln>
        </p:spPr>
        <p:txBody>
          <a:bodyPr vert="horz" wrap="square" lIns="0" tIns="0" rIns="0" bIns="0"/>
          <a:lstStyle/>
          <a:p>
            <a:pPr algn="l" rtl="0" eaLnBrk="0">
              <a:lnSpc>
                <a:spcPct val="148000"/>
              </a:lnSpc>
            </a:pPr>
            <a:endParaRPr sz="1000" dirty="0">
              <a:latin typeface="Times New Roman" panose="02020503050405090304"/>
              <a:ea typeface="Times New Roman" panose="02020503050405090304"/>
              <a:cs typeface="Times New Roman" panose="02020503050405090304"/>
            </a:endParaRPr>
          </a:p>
        </p:txBody>
      </p:sp>
      <p:pic>
        <p:nvPicPr>
          <p:cNvPr id="4" name="图片 3" descr="11706cb10d445dd990d98aa48039c66b"/>
          <p:cNvPicPr>
            <a:picLocks noChangeAspect="1"/>
          </p:cNvPicPr>
          <p:nvPr/>
        </p:nvPicPr>
        <p:blipFill>
          <a:blip r:embed="rId3"/>
          <a:srcRect l="3403" r="1585" b="1810"/>
          <a:stretch>
            <a:fillRect/>
          </a:stretch>
        </p:blipFill>
        <p:spPr>
          <a:xfrm>
            <a:off x="0" y="3286125"/>
            <a:ext cx="2664460" cy="2241550"/>
          </a:xfrm>
          <a:prstGeom prst="rect">
            <a:avLst/>
          </a:prstGeom>
        </p:spPr>
      </p:pic>
      <p:sp>
        <p:nvSpPr>
          <p:cNvPr id="6" name="文本框 5"/>
          <p:cNvSpPr txBox="1"/>
          <p:nvPr/>
        </p:nvSpPr>
        <p:spPr>
          <a:xfrm>
            <a:off x="198755" y="198755"/>
            <a:ext cx="5363210" cy="275590"/>
          </a:xfrm>
          <a:prstGeom prst="rect">
            <a:avLst/>
          </a:prstGeom>
          <a:noFill/>
        </p:spPr>
        <p:txBody>
          <a:bodyPr wrap="square" rtlCol="0">
            <a:spAutoFit/>
          </a:bodyPr>
          <a:lstStyle/>
          <a:p>
            <a:r>
              <a:rPr lang="en-US" altLang="zh-CN" sz="1200" b="1" dirty="0">
                <a:solidFill>
                  <a:schemeClr val="bg1"/>
                </a:solidFill>
                <a:latin typeface="Times New Roman Bold" panose="02020503050405090304" charset="0"/>
                <a:cs typeface="Times New Roman Bold" panose="02020503050405090304" charset="0"/>
              </a:rPr>
              <a:t>Core Tasks 2: The Dominant Spatiotemporal Patterns of Fire Activity</a:t>
            </a:r>
          </a:p>
        </p:txBody>
      </p:sp>
      <p:grpSp>
        <p:nvGrpSpPr>
          <p:cNvPr id="15" name="group 2"/>
          <p:cNvGrpSpPr/>
          <p:nvPr/>
        </p:nvGrpSpPr>
        <p:grpSpPr>
          <a:xfrm rot="21600000">
            <a:off x="0" y="3131464"/>
            <a:ext cx="5759958" cy="108559"/>
            <a:chOff x="0" y="0"/>
            <a:chExt cx="5759958" cy="108559"/>
          </a:xfrm>
        </p:grpSpPr>
        <p:pic>
          <p:nvPicPr>
            <p:cNvPr id="16" name="picture 8"/>
            <p:cNvPicPr>
              <a:picLocks noChangeAspect="1"/>
            </p:cNvPicPr>
            <p:nvPr/>
          </p:nvPicPr>
          <p:blipFill>
            <a:blip r:embed="rId4"/>
            <a:stretch>
              <a:fillRect/>
            </a:stretch>
          </p:blipFill>
          <p:spPr>
            <a:xfrm rot="21600000">
              <a:off x="0" y="0"/>
              <a:ext cx="5759958" cy="108559"/>
            </a:xfrm>
            <a:prstGeom prst="rect">
              <a:avLst/>
            </a:prstGeom>
          </p:spPr>
        </p:pic>
        <p:sp>
          <p:nvSpPr>
            <p:cNvPr id="17" name="textbox 10"/>
            <p:cNvSpPr/>
            <p:nvPr/>
          </p:nvSpPr>
          <p:spPr>
            <a:xfrm>
              <a:off x="-12700" y="-12700"/>
              <a:ext cx="5785485" cy="133985"/>
            </a:xfrm>
            <a:prstGeom prst="rect">
              <a:avLst/>
            </a:prstGeom>
            <a:noFill/>
            <a:ln w="0" cap="flat">
              <a:noFill/>
              <a:prstDash val="solid"/>
              <a:miter lim="0"/>
            </a:ln>
          </p:spPr>
          <p:txBody>
            <a:bodyPr vert="horz" wrap="square" lIns="0" tIns="0" rIns="0" bIns="0"/>
            <a:lstStyle/>
            <a:p>
              <a:pPr algn="l" rtl="0" eaLnBrk="0">
                <a:lnSpc>
                  <a:spcPct val="168000"/>
                </a:lnSpc>
              </a:pPr>
              <a:endParaRPr sz="100" dirty="0">
                <a:latin typeface="Arial" panose="020B0604020202090204"/>
                <a:ea typeface="Arial" panose="020B0604020202090204"/>
                <a:cs typeface="Arial" panose="020B0604020202090204"/>
              </a:endParaRPr>
            </a:p>
            <a:p>
              <a:pPr marL="696595" algn="l" rtl="0" eaLnBrk="0">
                <a:lnSpc>
                  <a:spcPts val="625"/>
                </a:lnSpc>
                <a:spcBef>
                  <a:spcPts val="0"/>
                </a:spcBef>
              </a:pPr>
              <a:r>
                <a:rPr sz="500" kern="0" spc="50" dirty="0">
                  <a:solidFill>
                    <a:srgbClr val="FFFFFF">
                      <a:alpha val="100000"/>
                    </a:srgbClr>
                  </a:solidFill>
                  <a:latin typeface="Times New Roman" panose="02020503050405090304"/>
                  <a:ea typeface="Times New Roman" panose="02020503050405090304"/>
                  <a:cs typeface="Times New Roman" panose="02020503050405090304"/>
                </a:rPr>
                <a:t>HKUST(GZ)</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5" action="ppaction://hlinksldjump"/>
                </a:rPr>
                <a:t>Investigating</a:t>
              </a:r>
              <a:r>
                <a:rPr sz="500" kern="0" spc="30" dirty="0">
                  <a:solidFill>
                    <a:srgbClr val="003874">
                      <a:alpha val="100000"/>
                    </a:srgbClr>
                  </a:solidFill>
                  <a:latin typeface="Times New Roman" panose="02020503050405090304"/>
                  <a:ea typeface="Times New Roman" panose="02020503050405090304"/>
                  <a:cs typeface="Times New Roman" panose="02020503050405090304"/>
                  <a:hlinkClick r:id="rId5" action="ppaction://hlinksldjump"/>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5" action="ppaction://hlinksldjump"/>
                </a:rPr>
                <a:t>Ag</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5" action="ppaction://hlinksldjump"/>
                </a:rPr>
                <a:t>ricultural Burning</a:t>
              </a:r>
              <a:r>
                <a:rPr sz="500" kern="0" spc="-10" dirty="0">
                  <a:solidFill>
                    <a:srgbClr val="003874">
                      <a:alpha val="100000"/>
                    </a:srgbClr>
                  </a:solidFill>
                  <a:latin typeface="Times New Roman" panose="02020503050405090304"/>
                  <a:ea typeface="Times New Roman" panose="02020503050405090304"/>
                  <a:cs typeface="Times New Roman" panose="02020503050405090304"/>
                  <a:hlinkClick r:id="rId5" action="ppaction://hlinksldjump"/>
                </a:rPr>
                <a:t> </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5" action="ppaction://hlinksldjump"/>
                </a:rPr>
                <a:t>with Remote Sensing</a:t>
              </a:r>
              <a:r>
                <a:rPr sz="500" kern="0" spc="1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November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5</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 2025</a:t>
              </a:r>
              <a:r>
                <a:rPr sz="500" kern="0" spc="1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6</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 /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17</a:t>
              </a:r>
              <a:endParaRPr sz="500" dirty="0">
                <a:latin typeface="Times New Roman" panose="02020503050405090304"/>
                <a:ea typeface="Times New Roman" panose="02020503050405090304"/>
                <a:cs typeface="Times New Roman" panose="02020503050405090304"/>
              </a:endParaRPr>
            </a:p>
          </p:txBody>
        </p:sp>
      </p:grpSp>
      <p:pic>
        <p:nvPicPr>
          <p:cNvPr id="2" name="图片 1" descr="HLJ_fire_cropland_yearly (1)"/>
          <p:cNvPicPr>
            <a:picLocks noChangeAspect="1"/>
          </p:cNvPicPr>
          <p:nvPr/>
        </p:nvPicPr>
        <p:blipFill>
          <a:blip r:embed="rId6"/>
          <a:stretch>
            <a:fillRect/>
          </a:stretch>
        </p:blipFill>
        <p:spPr>
          <a:xfrm>
            <a:off x="198755" y="588645"/>
            <a:ext cx="2292350" cy="2292350"/>
          </a:xfrm>
          <a:prstGeom prst="rect">
            <a:avLst/>
          </a:prstGeom>
        </p:spPr>
      </p:pic>
      <p:sp>
        <p:nvSpPr>
          <p:cNvPr id="11" name="文本框 10"/>
          <p:cNvSpPr txBox="1"/>
          <p:nvPr/>
        </p:nvSpPr>
        <p:spPr>
          <a:xfrm>
            <a:off x="2355850" y="869315"/>
            <a:ext cx="3296285" cy="2011680"/>
          </a:xfrm>
          <a:prstGeom prst="rect">
            <a:avLst/>
          </a:prstGeom>
          <a:noFill/>
        </p:spPr>
        <p:txBody>
          <a:bodyPr wrap="square" rtlCol="0">
            <a:noAutofit/>
          </a:bodyPr>
          <a:lstStyle/>
          <a:p>
            <a:pPr>
              <a:lnSpc>
                <a:spcPct val="90000"/>
              </a:lnSpc>
            </a:pPr>
            <a:r>
              <a:rPr lang="en-US" altLang="zh-CN" sz="1000" dirty="0">
                <a:latin typeface="Times New Roman Regular" panose="02020503050405090304" charset="0"/>
                <a:cs typeface="Times New Roman Regular" panose="02020503050405090304" charset="0"/>
              </a:rPr>
              <a:t>• Highlights solely on agricultural fire</a:t>
            </a:r>
          </a:p>
          <a:p>
            <a:pPr>
              <a:lnSpc>
                <a:spcPct val="90000"/>
              </a:lnSpc>
            </a:pPr>
            <a:endParaRPr lang="en-US" altLang="zh-CN" sz="1000" dirty="0">
              <a:latin typeface="Times New Roman Regular" panose="02020503050405090304" charset="0"/>
              <a:cs typeface="Times New Roman Regular" panose="02020503050405090304" charset="0"/>
            </a:endParaRPr>
          </a:p>
          <a:p>
            <a:pPr>
              <a:lnSpc>
                <a:spcPct val="90000"/>
              </a:lnSpc>
            </a:pPr>
            <a:r>
              <a:rPr lang="en-US" altLang="zh-CN" sz="1000" dirty="0">
                <a:latin typeface="Times New Roman Regular" panose="02020503050405090304" charset="0"/>
                <a:cs typeface="Times New Roman Regular" panose="02020503050405090304" charset="0"/>
              </a:rPr>
              <a:t>• Strong spatiotemporal signature </a:t>
            </a:r>
            <a:r>
              <a:rPr lang="en-US" altLang="en-US" sz="1000" dirty="0">
                <a:latin typeface="Times New Roman Regular" panose="02020503050405090304" charset="0"/>
                <a:cs typeface="Times New Roman Regular" panose="02020503050405090304" charset="0"/>
              </a:rPr>
              <a:t>→</a:t>
            </a:r>
            <a:r>
              <a:rPr lang="en-US" altLang="zh-CN" sz="1000" dirty="0">
                <a:latin typeface="Times New Roman Regular" panose="02020503050405090304" charset="0"/>
                <a:cs typeface="Times New Roman Regular" panose="02020503050405090304" charset="0"/>
              </a:rPr>
              <a:t> agricultural fires, not random wildfires</a:t>
            </a:r>
          </a:p>
          <a:p>
            <a:pPr>
              <a:lnSpc>
                <a:spcPct val="90000"/>
              </a:lnSpc>
            </a:pPr>
            <a:endParaRPr lang="en-US" altLang="zh-CN" sz="1000" dirty="0">
              <a:latin typeface="Times New Roman Regular" panose="02020503050405090304" charset="0"/>
              <a:cs typeface="Times New Roman Regular" panose="02020503050405090304" charset="0"/>
            </a:endParaRPr>
          </a:p>
          <a:p>
            <a:pPr>
              <a:lnSpc>
                <a:spcPct val="90000"/>
              </a:lnSpc>
            </a:pPr>
            <a:endParaRPr lang="en-US" altLang="zh-CN" sz="1000" dirty="0">
              <a:latin typeface="Times New Roman Regular" panose="02020503050405090304" charset="0"/>
              <a:cs typeface="Times New Roman Regular" panose="02020503050405090304" charset="0"/>
            </a:endParaRPr>
          </a:p>
          <a:p>
            <a:pPr>
              <a:lnSpc>
                <a:spcPct val="90000"/>
              </a:lnSpc>
            </a:pPr>
            <a:r>
              <a:rPr lang="en-US" altLang="zh-CN" sz="1000" dirty="0">
                <a:latin typeface="Times New Roman Regular" panose="02020503050405090304" charset="0"/>
                <a:cs typeface="Times New Roman Regular" panose="02020503050405090304" charset="0"/>
              </a:rPr>
              <a:t>• Highest concentrations appear in the eastern and the western of  Heilongjiang</a:t>
            </a:r>
          </a:p>
          <a:p>
            <a:pPr>
              <a:lnSpc>
                <a:spcPct val="90000"/>
              </a:lnSpc>
            </a:pPr>
            <a:endParaRPr lang="en-US" altLang="zh-CN" sz="1000" dirty="0">
              <a:latin typeface="Times New Roman Regular" panose="02020503050405090304" charset="0"/>
              <a:cs typeface="Times New Roman Regular" panose="02020503050405090304" charset="0"/>
            </a:endParaRPr>
          </a:p>
          <a:p>
            <a:pPr>
              <a:lnSpc>
                <a:spcPct val="90000"/>
              </a:lnSpc>
            </a:pPr>
            <a:r>
              <a:rPr lang="en-US" altLang="zh-CN" sz="1000" dirty="0">
                <a:latin typeface="Times New Roman Regular" panose="02020503050405090304" charset="0"/>
                <a:cs typeface="Times New Roman Regular" panose="02020503050405090304" charset="0"/>
              </a:rPr>
              <a:t>• A noticeable decrease in agricultural fire occurrences since 2015, aligning with the province straw-burning ban</a:t>
            </a:r>
          </a:p>
          <a:p>
            <a:pPr>
              <a:lnSpc>
                <a:spcPct val="90000"/>
              </a:lnSpc>
            </a:pPr>
            <a:endParaRPr lang="en-US" altLang="zh-CN" sz="1000" dirty="0">
              <a:latin typeface="Times New Roman Regular" panose="02020503050405090304" charset="0"/>
              <a:cs typeface="Times New Roman Regular" panose="02020503050405090304" charset="0"/>
            </a:endParaRPr>
          </a:p>
          <a:p>
            <a:pPr>
              <a:lnSpc>
                <a:spcPct val="90000"/>
              </a:lnSpc>
            </a:pPr>
            <a:endParaRPr lang="en-US" altLang="zh-CN" sz="1000" dirty="0">
              <a:latin typeface="Times New Roman Regular" panose="02020503050405090304" charset="0"/>
              <a:cs typeface="Times New Roman Regular" panose="02020503050405090304" charset="0"/>
            </a:endParaRPr>
          </a:p>
          <a:p>
            <a:pPr>
              <a:lnSpc>
                <a:spcPct val="90000"/>
              </a:lnSpc>
            </a:pPr>
            <a:endParaRPr lang="en-US" altLang="zh-CN" sz="1000" dirty="0">
              <a:latin typeface="Times New Roman Regular" panose="02020503050405090304" charset="0"/>
              <a:cs typeface="Times New Roman Regular" panose="02020503050405090304" charset="0"/>
            </a:endParaRPr>
          </a:p>
          <a:p>
            <a:pPr>
              <a:lnSpc>
                <a:spcPct val="90000"/>
              </a:lnSpc>
            </a:pPr>
            <a:endParaRPr lang="en-US" altLang="zh-CN" sz="1000" dirty="0">
              <a:latin typeface="Times New Roman Regular" panose="02020503050405090304" charset="0"/>
              <a:cs typeface="Times New Roman Regular" panose="02020503050405090304" charset="0"/>
            </a:endParaRPr>
          </a:p>
          <a:p>
            <a:pPr>
              <a:lnSpc>
                <a:spcPct val="90000"/>
              </a:lnSpc>
            </a:pPr>
            <a:endParaRPr lang="en-US" altLang="zh-CN" sz="1000" dirty="0">
              <a:latin typeface="Times New Roman Regular" panose="02020503050405090304" charset="0"/>
              <a:cs typeface="Times New Roman Regular" panose="0202050305040509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2"/>
          <p:cNvSpPr/>
          <p:nvPr/>
        </p:nvSpPr>
        <p:spPr>
          <a:xfrm>
            <a:off x="0" y="145415"/>
            <a:ext cx="5760085" cy="375920"/>
          </a:xfrm>
          <a:prstGeom prst="rect">
            <a:avLst/>
          </a:prstGeom>
          <a:solidFill>
            <a:srgbClr val="003874">
              <a:alpha val="100000"/>
            </a:srgbClr>
          </a:solidFill>
          <a:ln w="0" cap="flat">
            <a:noFill/>
            <a:prstDash val="solid"/>
            <a:miter lim="0"/>
          </a:ln>
        </p:spPr>
        <p:txBody>
          <a:bodyPr vert="horz" wrap="square" lIns="0" tIns="0" rIns="0" bIns="0"/>
          <a:lstStyle/>
          <a:p>
            <a:pPr algn="l" rtl="0" eaLnBrk="0">
              <a:lnSpc>
                <a:spcPct val="148000"/>
              </a:lnSpc>
            </a:pPr>
            <a:endParaRPr sz="1000" dirty="0">
              <a:latin typeface="Times New Roman" panose="02020503050405090304"/>
              <a:ea typeface="Times New Roman" panose="02020503050405090304"/>
              <a:cs typeface="Times New Roman" panose="02020503050405090304"/>
            </a:endParaRPr>
          </a:p>
        </p:txBody>
      </p:sp>
      <p:sp>
        <p:nvSpPr>
          <p:cNvPr id="6" name="文本框 5"/>
          <p:cNvSpPr txBox="1"/>
          <p:nvPr/>
        </p:nvSpPr>
        <p:spPr>
          <a:xfrm>
            <a:off x="198755" y="198755"/>
            <a:ext cx="5363210" cy="275590"/>
          </a:xfrm>
          <a:prstGeom prst="rect">
            <a:avLst/>
          </a:prstGeom>
          <a:noFill/>
        </p:spPr>
        <p:txBody>
          <a:bodyPr wrap="square" rtlCol="0">
            <a:spAutoFit/>
          </a:bodyPr>
          <a:lstStyle/>
          <a:p>
            <a:r>
              <a:rPr lang="en-US" altLang="zh-CN" sz="1200" b="1">
                <a:solidFill>
                  <a:schemeClr val="bg1"/>
                </a:solidFill>
                <a:latin typeface="Times New Roman Bold" panose="02020503050405090304" charset="0"/>
                <a:cs typeface="Times New Roman Bold" panose="02020503050405090304" charset="0"/>
              </a:rPr>
              <a:t>Core Tasks 2: The Dominant Spatiotemporal Patterns of Fire Activity</a:t>
            </a:r>
          </a:p>
        </p:txBody>
      </p:sp>
      <p:grpSp>
        <p:nvGrpSpPr>
          <p:cNvPr id="15" name="group 2"/>
          <p:cNvGrpSpPr/>
          <p:nvPr/>
        </p:nvGrpSpPr>
        <p:grpSpPr>
          <a:xfrm rot="21600000">
            <a:off x="0" y="3131464"/>
            <a:ext cx="5759958" cy="108559"/>
            <a:chOff x="0" y="0"/>
            <a:chExt cx="5759958" cy="108559"/>
          </a:xfrm>
        </p:grpSpPr>
        <p:pic>
          <p:nvPicPr>
            <p:cNvPr id="16" name="picture 8"/>
            <p:cNvPicPr>
              <a:picLocks noChangeAspect="1"/>
            </p:cNvPicPr>
            <p:nvPr/>
          </p:nvPicPr>
          <p:blipFill>
            <a:blip r:embed="rId3"/>
            <a:stretch>
              <a:fillRect/>
            </a:stretch>
          </p:blipFill>
          <p:spPr>
            <a:xfrm rot="21600000">
              <a:off x="0" y="0"/>
              <a:ext cx="5759958" cy="108559"/>
            </a:xfrm>
            <a:prstGeom prst="rect">
              <a:avLst/>
            </a:prstGeom>
          </p:spPr>
        </p:pic>
        <p:sp>
          <p:nvSpPr>
            <p:cNvPr id="17" name="textbox 10"/>
            <p:cNvSpPr/>
            <p:nvPr/>
          </p:nvSpPr>
          <p:spPr>
            <a:xfrm>
              <a:off x="-12700" y="-12700"/>
              <a:ext cx="5785485" cy="133985"/>
            </a:xfrm>
            <a:prstGeom prst="rect">
              <a:avLst/>
            </a:prstGeom>
            <a:noFill/>
            <a:ln w="0" cap="flat">
              <a:noFill/>
              <a:prstDash val="solid"/>
              <a:miter lim="0"/>
            </a:ln>
          </p:spPr>
          <p:txBody>
            <a:bodyPr vert="horz" wrap="square" lIns="0" tIns="0" rIns="0" bIns="0"/>
            <a:lstStyle/>
            <a:p>
              <a:pPr algn="l" rtl="0" eaLnBrk="0">
                <a:lnSpc>
                  <a:spcPct val="168000"/>
                </a:lnSpc>
              </a:pPr>
              <a:endParaRPr sz="100" dirty="0">
                <a:latin typeface="Arial" panose="020B0604020202090204"/>
                <a:ea typeface="Arial" panose="020B0604020202090204"/>
                <a:cs typeface="Arial" panose="020B0604020202090204"/>
              </a:endParaRPr>
            </a:p>
            <a:p>
              <a:pPr marL="696595" algn="l" rtl="0" eaLnBrk="0">
                <a:lnSpc>
                  <a:spcPts val="625"/>
                </a:lnSpc>
                <a:spcBef>
                  <a:spcPts val="0"/>
                </a:spcBef>
              </a:pPr>
              <a:r>
                <a:rPr sz="500" kern="0" spc="50" dirty="0">
                  <a:solidFill>
                    <a:srgbClr val="FFFFFF">
                      <a:alpha val="100000"/>
                    </a:srgbClr>
                  </a:solidFill>
                  <a:latin typeface="Times New Roman" panose="02020503050405090304"/>
                  <a:ea typeface="Times New Roman" panose="02020503050405090304"/>
                  <a:cs typeface="Times New Roman" panose="02020503050405090304"/>
                </a:rPr>
                <a:t>HKUST(GZ)</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Investigating</a:t>
              </a:r>
              <a:r>
                <a:rPr sz="500" kern="0" spc="3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Ag</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ricultural Burning</a:t>
              </a:r>
              <a:r>
                <a:rPr sz="500" kern="0" spc="-1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 </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with Remote Sensing</a:t>
              </a:r>
              <a:r>
                <a:rPr sz="500" kern="0" spc="1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November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5</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 2025</a:t>
              </a:r>
              <a:r>
                <a:rPr sz="500" kern="0" spc="1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7</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 /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17</a:t>
              </a:r>
              <a:endParaRPr sz="500" dirty="0">
                <a:latin typeface="Times New Roman" panose="02020503050405090304"/>
                <a:ea typeface="Times New Roman" panose="02020503050405090304"/>
                <a:cs typeface="Times New Roman" panose="02020503050405090304"/>
              </a:endParaRPr>
            </a:p>
          </p:txBody>
        </p:sp>
      </p:grpSp>
      <p:sp>
        <p:nvSpPr>
          <p:cNvPr id="11" name="文本框 10"/>
          <p:cNvSpPr txBox="1"/>
          <p:nvPr/>
        </p:nvSpPr>
        <p:spPr>
          <a:xfrm>
            <a:off x="1515110" y="1811020"/>
            <a:ext cx="3260725" cy="2011680"/>
          </a:xfrm>
          <a:prstGeom prst="rect">
            <a:avLst/>
          </a:prstGeom>
          <a:noFill/>
        </p:spPr>
        <p:txBody>
          <a:bodyPr wrap="square" rtlCol="0">
            <a:noAutofit/>
          </a:bodyPr>
          <a:lstStyle/>
          <a:p>
            <a:pPr algn="just">
              <a:lnSpc>
                <a:spcPct val="140000"/>
              </a:lnSpc>
            </a:pPr>
            <a:r>
              <a:rPr lang="en-US" altLang="zh-CN" sz="1000">
                <a:latin typeface="Times New Roman Regular" panose="02020503050405090304" charset="0"/>
                <a:cs typeface="Times New Roman Regular" panose="02020503050405090304" charset="0"/>
              </a:rPr>
              <a:t>• ~2% of fires consistently classified as agricultural</a:t>
            </a:r>
          </a:p>
          <a:p>
            <a:pPr algn="just">
              <a:lnSpc>
                <a:spcPct val="140000"/>
              </a:lnSpc>
            </a:pPr>
            <a:r>
              <a:rPr lang="en-US" altLang="zh-CN" sz="1000">
                <a:latin typeface="Times New Roman Regular" panose="02020503050405090304" charset="0"/>
                <a:cs typeface="Times New Roman Regular" panose="02020503050405090304" charset="0"/>
              </a:rPr>
              <a:t>• Clear seasonal spike aligned with harvest timing</a:t>
            </a:r>
          </a:p>
          <a:p>
            <a:pPr algn="just">
              <a:lnSpc>
                <a:spcPct val="140000"/>
              </a:lnSpc>
            </a:pPr>
            <a:r>
              <a:rPr lang="en-US" altLang="zh-CN" sz="1000">
                <a:latin typeface="Times New Roman Regular" panose="02020503050405090304" charset="0"/>
                <a:cs typeface="Times New Roman Regular" panose="02020503050405090304" charset="0"/>
              </a:rPr>
              <a:t>• Strong drop after 2015 straw-burning ban (-87%)</a:t>
            </a:r>
          </a:p>
          <a:p>
            <a:pPr algn="just">
              <a:lnSpc>
                <a:spcPct val="140000"/>
              </a:lnSpc>
            </a:pPr>
            <a:r>
              <a:rPr lang="en-US" altLang="zh-CN" sz="1000">
                <a:latin typeface="Times New Roman Regular" panose="02020503050405090304" charset="0"/>
                <a:cs typeface="Times New Roman Regular" panose="02020503050405090304" charset="0"/>
              </a:rPr>
              <a:t>• Chi-square &amp; bootstrap confirm significance</a:t>
            </a:r>
          </a:p>
          <a:p>
            <a:pPr algn="just">
              <a:lnSpc>
                <a:spcPct val="140000"/>
              </a:lnSpc>
            </a:pPr>
            <a:r>
              <a:rPr lang="en-US" altLang="zh-CN" sz="1000">
                <a:latin typeface="Times New Roman Regular" panose="02020503050405090304" charset="0"/>
                <a:cs typeface="Times New Roman Regular" panose="02020503050405090304" charset="0"/>
              </a:rPr>
              <a:t>• Spatially consistent declines across counties</a:t>
            </a:r>
          </a:p>
        </p:txBody>
      </p:sp>
      <p:graphicFrame>
        <p:nvGraphicFramePr>
          <p:cNvPr id="8" name="表格 7"/>
          <p:cNvGraphicFramePr/>
          <p:nvPr/>
        </p:nvGraphicFramePr>
        <p:xfrm>
          <a:off x="287973" y="668958"/>
          <a:ext cx="5183505" cy="1045845"/>
        </p:xfrm>
        <a:graphic>
          <a:graphicData uri="http://schemas.openxmlformats.org/drawingml/2006/table">
            <a:tbl>
              <a:tblPr/>
              <a:tblGrid>
                <a:gridCol w="1756410">
                  <a:extLst>
                    <a:ext uri="{9D8B030D-6E8A-4147-A177-3AD203B41FA5}">
                      <a16:colId xmlns:a16="http://schemas.microsoft.com/office/drawing/2014/main" val="20000"/>
                    </a:ext>
                  </a:extLst>
                </a:gridCol>
                <a:gridCol w="1725930">
                  <a:extLst>
                    <a:ext uri="{9D8B030D-6E8A-4147-A177-3AD203B41FA5}">
                      <a16:colId xmlns:a16="http://schemas.microsoft.com/office/drawing/2014/main" val="20001"/>
                    </a:ext>
                  </a:extLst>
                </a:gridCol>
                <a:gridCol w="1701165">
                  <a:extLst>
                    <a:ext uri="{9D8B030D-6E8A-4147-A177-3AD203B41FA5}">
                      <a16:colId xmlns:a16="http://schemas.microsoft.com/office/drawing/2014/main" val="20002"/>
                    </a:ext>
                  </a:extLst>
                </a:gridCol>
              </a:tblGrid>
              <a:tr h="149225">
                <a:tc>
                  <a:txBody>
                    <a:bodyPr/>
                    <a:lstStyle/>
                    <a:p>
                      <a:pPr algn="ctr" fontAlgn="ctr"/>
                      <a:r>
                        <a:rPr lang="en-US" altLang="zh-CN" sz="800" b="1" i="0">
                          <a:solidFill>
                            <a:srgbClr val="000000"/>
                          </a:solidFill>
                          <a:latin typeface="Times New Roman" panose="02020503050405090304"/>
                          <a:ea typeface="Times New Roman" panose="02020503050405090304"/>
                        </a:rPr>
                        <a:t>Metric</a:t>
                      </a:r>
                    </a:p>
                  </a:txBody>
                  <a:tcPr marL="13017" marR="13017" marT="13017" marB="0" anchor="ctr">
                    <a:lnL w="6350" cap="flat" cmpd="sng">
                      <a:solidFill>
                        <a:srgbClr val="000000"/>
                      </a:solidFill>
                      <a:prstDash val="solid"/>
                      <a:headEnd type="none" w="med" len="med"/>
                      <a:tailEnd type="none" w="med" len="med"/>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D9D9D9"/>
                    </a:solidFill>
                  </a:tcPr>
                </a:tc>
                <a:tc>
                  <a:txBody>
                    <a:bodyPr/>
                    <a:lstStyle/>
                    <a:p>
                      <a:pPr algn="ctr" fontAlgn="ctr"/>
                      <a:r>
                        <a:rPr lang="en-US" altLang="zh-CN" sz="800" b="1" i="0">
                          <a:solidFill>
                            <a:srgbClr val="000000"/>
                          </a:solidFill>
                          <a:latin typeface="Times New Roman" panose="02020503050405090304"/>
                          <a:ea typeface="Times New Roman" panose="02020503050405090304"/>
                        </a:rPr>
                        <a:t>Result</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D9D9D9"/>
                    </a:solidFill>
                  </a:tcPr>
                </a:tc>
                <a:tc>
                  <a:txBody>
                    <a:bodyPr/>
                    <a:lstStyle/>
                    <a:p>
                      <a:pPr algn="ctr" fontAlgn="ctr"/>
                      <a:r>
                        <a:rPr lang="en-US" altLang="zh-CN" sz="800" b="1" i="0">
                          <a:solidFill>
                            <a:srgbClr val="000000"/>
                          </a:solidFill>
                          <a:latin typeface="Times New Roman" panose="02020503050405090304"/>
                          <a:ea typeface="Times New Roman" panose="02020503050405090304"/>
                        </a:rPr>
                        <a:t>Interpretation</a:t>
                      </a:r>
                    </a:p>
                  </a:txBody>
                  <a:tcPr marL="13017" marR="13017" marT="13017" marB="0" anchor="ctr">
                    <a:lnL>
                      <a:noFill/>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D9D9D9"/>
                    </a:solidFill>
                  </a:tcPr>
                </a:tc>
                <a:extLst>
                  <a:ext uri="{0D108BD9-81ED-4DB2-BD59-A6C34878D82A}">
                    <a16:rowId xmlns:a16="http://schemas.microsoft.com/office/drawing/2014/main" val="10000"/>
                  </a:ext>
                </a:extLst>
              </a:tr>
              <a:tr h="299085">
                <a:tc>
                  <a:txBody>
                    <a:bodyPr/>
                    <a:lstStyle/>
                    <a:p>
                      <a:pPr algn="ctr" fontAlgn="ctr"/>
                      <a:r>
                        <a:rPr lang="en-US" altLang="zh-CN" sz="800" b="0" i="0">
                          <a:solidFill>
                            <a:srgbClr val="000000"/>
                          </a:solidFill>
                          <a:latin typeface="Times New Roman" panose="02020503050405090304"/>
                          <a:ea typeface="Times New Roman" panose="02020503050405090304"/>
                        </a:rPr>
                        <a:t>% fires on cropland during harvest window</a:t>
                      </a:r>
                    </a:p>
                  </a:txBody>
                  <a:tcPr marL="13017" marR="13017" marT="13017" marB="0" anchor="ctr">
                    <a:lnL w="6350" cap="flat" cmpd="sng">
                      <a:solidFill>
                        <a:srgbClr val="000000"/>
                      </a:solidFill>
                      <a:prstDash val="solid"/>
                      <a:headEnd type="none" w="med" len="med"/>
                      <a:tailEnd type="none" w="med" len="med"/>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~2% overall, spike in late Oct–Nov</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Spatial + seasonal match with agriculture</a:t>
                      </a:r>
                    </a:p>
                  </a:txBody>
                  <a:tcPr marL="13017" marR="13017" marT="13017" marB="0" anchor="ctr">
                    <a:lnL>
                      <a:noFill/>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1"/>
                  </a:ext>
                </a:extLst>
              </a:tr>
              <a:tr h="149225">
                <a:tc>
                  <a:txBody>
                    <a:bodyPr/>
                    <a:lstStyle/>
                    <a:p>
                      <a:pPr algn="ctr" fontAlgn="ctr"/>
                      <a:r>
                        <a:rPr lang="en-US" altLang="zh-CN" sz="800" b="0" i="0">
                          <a:solidFill>
                            <a:srgbClr val="000000"/>
                          </a:solidFill>
                          <a:latin typeface="Times New Roman" panose="02020503050405090304"/>
                          <a:ea typeface="Times New Roman" panose="02020503050405090304"/>
                        </a:rPr>
                        <a:t>Share drop pre- vs post-2015</a:t>
                      </a:r>
                    </a:p>
                  </a:txBody>
                  <a:tcPr marL="13017" marR="13017" marT="13017" marB="0" anchor="ctr">
                    <a:lnL w="6350" cap="flat" cmpd="sng">
                      <a:solidFill>
                        <a:srgbClr val="000000"/>
                      </a:solidFill>
                      <a:prstDash val="solid"/>
                      <a:headEnd type="none" w="med" len="med"/>
                      <a:tailEnd type="none" w="med" len="med"/>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-87.10%</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Strong policy suppression effect</a:t>
                      </a:r>
                    </a:p>
                  </a:txBody>
                  <a:tcPr marL="13017" marR="13017" marT="13017" marB="0" anchor="ctr">
                    <a:lnL>
                      <a:noFill/>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2"/>
                  </a:ext>
                </a:extLst>
              </a:tr>
              <a:tr h="149225">
                <a:tc>
                  <a:txBody>
                    <a:bodyPr/>
                    <a:lstStyle/>
                    <a:p>
                      <a:pPr algn="ctr" fontAlgn="ctr"/>
                      <a:r>
                        <a:rPr lang="en-US" altLang="zh-CN" sz="800" b="0" i="0">
                          <a:solidFill>
                            <a:srgbClr val="000000"/>
                          </a:solidFill>
                          <a:latin typeface="Times New Roman" panose="02020503050405090304"/>
                          <a:ea typeface="Times New Roman" panose="02020503050405090304"/>
                        </a:rPr>
                        <a:t>Chi-square test</a:t>
                      </a:r>
                    </a:p>
                  </a:txBody>
                  <a:tcPr marL="13017" marR="13017" marT="13017" marB="0" anchor="ctr">
                    <a:lnL w="6350" cap="flat" cmpd="sng">
                      <a:solidFill>
                        <a:srgbClr val="000000"/>
                      </a:solidFill>
                      <a:prstDash val="solid"/>
                      <a:headEnd type="none" w="med" len="med"/>
                      <a:tailEnd type="none" w="med" len="med"/>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p &lt; 0.001</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Distribution not random</a:t>
                      </a:r>
                    </a:p>
                  </a:txBody>
                  <a:tcPr marL="13017" marR="13017" marT="13017" marB="0" anchor="ctr">
                    <a:lnL>
                      <a:noFill/>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3"/>
                  </a:ext>
                </a:extLst>
              </a:tr>
              <a:tr h="149860">
                <a:tc>
                  <a:txBody>
                    <a:bodyPr/>
                    <a:lstStyle/>
                    <a:p>
                      <a:pPr algn="ctr" fontAlgn="ctr"/>
                      <a:r>
                        <a:rPr lang="en-US" altLang="zh-CN" sz="800" b="0" i="0">
                          <a:solidFill>
                            <a:srgbClr val="000000"/>
                          </a:solidFill>
                          <a:latin typeface="Times New Roman" panose="02020503050405090304"/>
                          <a:ea typeface="Times New Roman" panose="02020503050405090304"/>
                        </a:rPr>
                        <a:t>Bootstrap CI</a:t>
                      </a:r>
                    </a:p>
                  </a:txBody>
                  <a:tcPr marL="13017" marR="13017" marT="13017" marB="0" anchor="ctr">
                    <a:lnL w="6350" cap="flat" cmpd="sng">
                      <a:solidFill>
                        <a:srgbClr val="000000"/>
                      </a:solidFill>
                      <a:prstDash val="solid"/>
                      <a:headEnd type="none" w="med" len="med"/>
                      <a:tailEnd type="none" w="med" len="med"/>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CI excludes 0</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Result robust</a:t>
                      </a:r>
                    </a:p>
                  </a:txBody>
                  <a:tcPr marL="13017" marR="13017" marT="13017" marB="0" anchor="ctr">
                    <a:lnL>
                      <a:noFill/>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4"/>
                  </a:ext>
                </a:extLst>
              </a:tr>
              <a:tr h="149225">
                <a:tc>
                  <a:txBody>
                    <a:bodyPr/>
                    <a:lstStyle/>
                    <a:p>
                      <a:pPr algn="ctr" fontAlgn="ctr"/>
                      <a:r>
                        <a:rPr lang="en-US" altLang="zh-CN" sz="800" b="0" i="0">
                          <a:solidFill>
                            <a:srgbClr val="000000"/>
                          </a:solidFill>
                          <a:latin typeface="Times New Roman" panose="02020503050405090304"/>
                          <a:ea typeface="Times New Roman" panose="02020503050405090304"/>
                        </a:rPr>
                        <a:t>County heterogeneity</a:t>
                      </a:r>
                    </a:p>
                  </a:txBody>
                  <a:tcPr marL="13017" marR="13017" marT="13017" marB="0" anchor="ctr">
                    <a:lnL w="6350" cap="flat" cmpd="sng">
                      <a:solidFill>
                        <a:srgbClr val="000000"/>
                      </a:solidFill>
                      <a:prstDash val="solid"/>
                      <a:headEnd type="none" w="med" len="med"/>
                      <a:tailEnd type="none" w="med" len="med"/>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56 ↓, 0 ↑ significantly</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Widespread policy impact</a:t>
                      </a:r>
                    </a:p>
                  </a:txBody>
                  <a:tcPr marL="13017" marR="13017" marT="13017" marB="0" anchor="ctr">
                    <a:lnL>
                      <a:noFill/>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2"/>
          <p:cNvSpPr/>
          <p:nvPr/>
        </p:nvSpPr>
        <p:spPr>
          <a:xfrm>
            <a:off x="0" y="145415"/>
            <a:ext cx="5760085" cy="375920"/>
          </a:xfrm>
          <a:prstGeom prst="rect">
            <a:avLst/>
          </a:prstGeom>
          <a:solidFill>
            <a:srgbClr val="003874">
              <a:alpha val="100000"/>
            </a:srgbClr>
          </a:solidFill>
          <a:ln w="0" cap="flat">
            <a:noFill/>
            <a:prstDash val="solid"/>
            <a:miter lim="0"/>
          </a:ln>
        </p:spPr>
        <p:txBody>
          <a:bodyPr vert="horz" wrap="square" lIns="0" tIns="0" rIns="0" bIns="0"/>
          <a:lstStyle/>
          <a:p>
            <a:pPr algn="l" rtl="0" eaLnBrk="0">
              <a:lnSpc>
                <a:spcPct val="148000"/>
              </a:lnSpc>
            </a:pPr>
            <a:endParaRPr sz="1000" dirty="0">
              <a:latin typeface="Times New Roman" panose="02020503050405090304"/>
              <a:ea typeface="Times New Roman" panose="02020503050405090304"/>
              <a:cs typeface="Times New Roman" panose="02020503050405090304"/>
            </a:endParaRPr>
          </a:p>
        </p:txBody>
      </p:sp>
      <p:sp>
        <p:nvSpPr>
          <p:cNvPr id="6" name="文本框 5"/>
          <p:cNvSpPr txBox="1"/>
          <p:nvPr/>
        </p:nvSpPr>
        <p:spPr>
          <a:xfrm>
            <a:off x="198755" y="198755"/>
            <a:ext cx="5363210" cy="275590"/>
          </a:xfrm>
          <a:prstGeom prst="rect">
            <a:avLst/>
          </a:prstGeom>
          <a:noFill/>
        </p:spPr>
        <p:txBody>
          <a:bodyPr wrap="square" rtlCol="0">
            <a:spAutoFit/>
          </a:bodyPr>
          <a:lstStyle/>
          <a:p>
            <a:r>
              <a:rPr lang="en-US" altLang="zh-CN" sz="1200" b="1">
                <a:solidFill>
                  <a:schemeClr val="bg1"/>
                </a:solidFill>
                <a:latin typeface="Times New Roman Bold" panose="02020503050405090304" charset="0"/>
                <a:cs typeface="Times New Roman Bold" panose="02020503050405090304" charset="0"/>
              </a:rPr>
              <a:t>Core Tasks 3: Long-Term Spatiotemporal Trends of Fire Activity (2010–2019)</a:t>
            </a:r>
          </a:p>
        </p:txBody>
      </p:sp>
      <p:grpSp>
        <p:nvGrpSpPr>
          <p:cNvPr id="15" name="group 2"/>
          <p:cNvGrpSpPr/>
          <p:nvPr/>
        </p:nvGrpSpPr>
        <p:grpSpPr>
          <a:xfrm rot="21600000">
            <a:off x="0" y="3131464"/>
            <a:ext cx="5759958" cy="108559"/>
            <a:chOff x="0" y="0"/>
            <a:chExt cx="5759958" cy="108559"/>
          </a:xfrm>
        </p:grpSpPr>
        <p:pic>
          <p:nvPicPr>
            <p:cNvPr id="16" name="picture 8"/>
            <p:cNvPicPr>
              <a:picLocks noChangeAspect="1"/>
            </p:cNvPicPr>
            <p:nvPr/>
          </p:nvPicPr>
          <p:blipFill>
            <a:blip r:embed="rId3"/>
            <a:stretch>
              <a:fillRect/>
            </a:stretch>
          </p:blipFill>
          <p:spPr>
            <a:xfrm rot="21600000">
              <a:off x="0" y="0"/>
              <a:ext cx="5759958" cy="108559"/>
            </a:xfrm>
            <a:prstGeom prst="rect">
              <a:avLst/>
            </a:prstGeom>
          </p:spPr>
        </p:pic>
        <p:sp>
          <p:nvSpPr>
            <p:cNvPr id="17" name="textbox 10"/>
            <p:cNvSpPr/>
            <p:nvPr/>
          </p:nvSpPr>
          <p:spPr>
            <a:xfrm>
              <a:off x="-12700" y="-12700"/>
              <a:ext cx="5785485" cy="133985"/>
            </a:xfrm>
            <a:prstGeom prst="rect">
              <a:avLst/>
            </a:prstGeom>
            <a:noFill/>
            <a:ln w="0" cap="flat">
              <a:noFill/>
              <a:prstDash val="solid"/>
              <a:miter lim="0"/>
            </a:ln>
          </p:spPr>
          <p:txBody>
            <a:bodyPr vert="horz" wrap="square" lIns="0" tIns="0" rIns="0" bIns="0"/>
            <a:lstStyle/>
            <a:p>
              <a:pPr algn="l" rtl="0" eaLnBrk="0">
                <a:lnSpc>
                  <a:spcPct val="168000"/>
                </a:lnSpc>
              </a:pPr>
              <a:endParaRPr sz="100" dirty="0">
                <a:latin typeface="Arial" panose="020B0604020202090204"/>
                <a:ea typeface="Arial" panose="020B0604020202090204"/>
                <a:cs typeface="Arial" panose="020B0604020202090204"/>
              </a:endParaRPr>
            </a:p>
            <a:p>
              <a:pPr marL="696595" algn="l" rtl="0" eaLnBrk="0">
                <a:lnSpc>
                  <a:spcPts val="625"/>
                </a:lnSpc>
                <a:spcBef>
                  <a:spcPts val="0"/>
                </a:spcBef>
              </a:pPr>
              <a:r>
                <a:rPr sz="500" kern="0" spc="50" dirty="0">
                  <a:solidFill>
                    <a:srgbClr val="FFFFFF">
                      <a:alpha val="100000"/>
                    </a:srgbClr>
                  </a:solidFill>
                  <a:latin typeface="Times New Roman" panose="02020503050405090304"/>
                  <a:ea typeface="Times New Roman" panose="02020503050405090304"/>
                  <a:cs typeface="Times New Roman" panose="02020503050405090304"/>
                </a:rPr>
                <a:t>HKUST(GZ)</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Investigating</a:t>
              </a:r>
              <a:r>
                <a:rPr sz="500" kern="0" spc="3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Ag</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ricultural Burning</a:t>
              </a:r>
              <a:r>
                <a:rPr sz="500" kern="0" spc="-1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 </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with Remote Sensing</a:t>
              </a:r>
              <a:r>
                <a:rPr sz="500" kern="0" spc="1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November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5</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 2025</a:t>
              </a:r>
              <a:r>
                <a:rPr sz="500" kern="0" spc="1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8 </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17</a:t>
              </a:r>
              <a:endParaRPr sz="500" dirty="0">
                <a:latin typeface="Times New Roman" panose="02020503050405090304"/>
                <a:ea typeface="Times New Roman" panose="02020503050405090304"/>
                <a:cs typeface="Times New Roman" panose="02020503050405090304"/>
              </a:endParaRPr>
            </a:p>
          </p:txBody>
        </p:sp>
      </p:grpSp>
      <p:pic>
        <p:nvPicPr>
          <p:cNvPr id="3" name="图片 2" descr="7879a969532a8cddb6d6aa0fd3622a38"/>
          <p:cNvPicPr>
            <a:picLocks noChangeAspect="1"/>
          </p:cNvPicPr>
          <p:nvPr/>
        </p:nvPicPr>
        <p:blipFill>
          <a:blip r:embed="rId5"/>
          <a:stretch>
            <a:fillRect/>
          </a:stretch>
        </p:blipFill>
        <p:spPr>
          <a:xfrm>
            <a:off x="78740" y="553720"/>
            <a:ext cx="5603875" cy="1594485"/>
          </a:xfrm>
          <a:prstGeom prst="rect">
            <a:avLst/>
          </a:prstGeom>
        </p:spPr>
      </p:pic>
      <p:graphicFrame>
        <p:nvGraphicFramePr>
          <p:cNvPr id="7" name="表格 6"/>
          <p:cNvGraphicFramePr/>
          <p:nvPr/>
        </p:nvGraphicFramePr>
        <p:xfrm>
          <a:off x="357188" y="2155175"/>
          <a:ext cx="5183505" cy="925830"/>
        </p:xfrm>
        <a:graphic>
          <a:graphicData uri="http://schemas.openxmlformats.org/drawingml/2006/table">
            <a:tbl>
              <a:tblPr/>
              <a:tblGrid>
                <a:gridCol w="1863725">
                  <a:extLst>
                    <a:ext uri="{9D8B030D-6E8A-4147-A177-3AD203B41FA5}">
                      <a16:colId xmlns:a16="http://schemas.microsoft.com/office/drawing/2014/main" val="20000"/>
                    </a:ext>
                  </a:extLst>
                </a:gridCol>
                <a:gridCol w="1541780">
                  <a:extLst>
                    <a:ext uri="{9D8B030D-6E8A-4147-A177-3AD203B41FA5}">
                      <a16:colId xmlns:a16="http://schemas.microsoft.com/office/drawing/2014/main" val="20001"/>
                    </a:ext>
                  </a:extLst>
                </a:gridCol>
                <a:gridCol w="1778000">
                  <a:extLst>
                    <a:ext uri="{9D8B030D-6E8A-4147-A177-3AD203B41FA5}">
                      <a16:colId xmlns:a16="http://schemas.microsoft.com/office/drawing/2014/main" val="20002"/>
                    </a:ext>
                  </a:extLst>
                </a:gridCol>
              </a:tblGrid>
              <a:tr h="154305">
                <a:tc>
                  <a:txBody>
                    <a:bodyPr/>
                    <a:lstStyle/>
                    <a:p>
                      <a:pPr algn="ctr" fontAlgn="ctr"/>
                      <a:r>
                        <a:rPr lang="en-US" altLang="zh-CN" sz="800" b="1" i="0">
                          <a:solidFill>
                            <a:srgbClr val="000000"/>
                          </a:solidFill>
                          <a:latin typeface="Times New Roman" panose="02020503050405090304"/>
                          <a:ea typeface="Times New Roman" panose="02020503050405090304"/>
                        </a:rPr>
                        <a:t>Metric</a:t>
                      </a:r>
                    </a:p>
                  </a:txBody>
                  <a:tcPr marL="13017" marR="13017" marT="13017" marB="0" anchor="ctr">
                    <a:lnL w="6350" cap="flat" cmpd="sng">
                      <a:solidFill>
                        <a:srgbClr val="000000"/>
                      </a:solidFill>
                      <a:prstDash val="solid"/>
                      <a:headEnd type="none" w="med" len="med"/>
                      <a:tailEnd type="none" w="med" len="med"/>
                    </a:lnL>
                    <a:lnR>
                      <a:noFill/>
                    </a:lnR>
                    <a:lnT>
                      <a:noFill/>
                    </a:lnT>
                    <a:lnB w="6350" cap="flat" cmpd="sng">
                      <a:solidFill>
                        <a:srgbClr val="000000"/>
                      </a:solidFill>
                      <a:prstDash val="solid"/>
                      <a:headEnd type="none" w="med" len="med"/>
                      <a:tailEnd type="none" w="med" len="med"/>
                    </a:lnB>
                    <a:solidFill>
                      <a:srgbClr val="D9D9D9"/>
                    </a:solidFill>
                  </a:tcPr>
                </a:tc>
                <a:tc>
                  <a:txBody>
                    <a:bodyPr/>
                    <a:lstStyle/>
                    <a:p>
                      <a:pPr algn="ctr" fontAlgn="ctr"/>
                      <a:r>
                        <a:rPr lang="en-US" altLang="zh-CN" sz="800" b="1" i="0">
                          <a:solidFill>
                            <a:srgbClr val="000000"/>
                          </a:solidFill>
                          <a:latin typeface="Times New Roman" panose="02020503050405090304"/>
                          <a:ea typeface="Times New Roman" panose="02020503050405090304"/>
                        </a:rPr>
                        <a:t>Result</a:t>
                      </a:r>
                    </a:p>
                  </a:txBody>
                  <a:tcPr marL="13017" marR="13017" marT="13017" marB="0" anchor="ctr">
                    <a:lnL>
                      <a:noFill/>
                    </a:lnL>
                    <a:lnR>
                      <a:noFill/>
                    </a:lnR>
                    <a:lnT>
                      <a:noFill/>
                    </a:lnT>
                    <a:lnB w="6350" cap="flat" cmpd="sng">
                      <a:solidFill>
                        <a:srgbClr val="000000"/>
                      </a:solidFill>
                      <a:prstDash val="solid"/>
                      <a:headEnd type="none" w="med" len="med"/>
                      <a:tailEnd type="none" w="med" len="med"/>
                    </a:lnB>
                    <a:solidFill>
                      <a:srgbClr val="D9D9D9"/>
                    </a:solidFill>
                  </a:tcPr>
                </a:tc>
                <a:tc>
                  <a:txBody>
                    <a:bodyPr/>
                    <a:lstStyle/>
                    <a:p>
                      <a:pPr algn="ctr" fontAlgn="ctr"/>
                      <a:r>
                        <a:rPr lang="en-US" altLang="zh-CN" sz="800" b="1" i="0">
                          <a:solidFill>
                            <a:srgbClr val="000000"/>
                          </a:solidFill>
                          <a:latin typeface="Times New Roman" panose="02020503050405090304"/>
                          <a:ea typeface="Times New Roman" panose="02020503050405090304"/>
                        </a:rPr>
                        <a:t>Interpretation</a:t>
                      </a:r>
                    </a:p>
                  </a:txBody>
                  <a:tcPr marL="13017" marR="13017" marT="13017" marB="0" anchor="ctr">
                    <a:lnL>
                      <a:noFill/>
                    </a:lnL>
                    <a:lnR>
                      <a:noFill/>
                    </a:lnR>
                    <a:lnT>
                      <a:noFill/>
                    </a:lnT>
                    <a:lnB w="6350" cap="flat" cmpd="sng">
                      <a:solidFill>
                        <a:srgbClr val="000000"/>
                      </a:solidFill>
                      <a:prstDash val="solid"/>
                      <a:headEnd type="none" w="med" len="med"/>
                      <a:tailEnd type="none" w="med" len="med"/>
                    </a:lnB>
                    <a:solidFill>
                      <a:srgbClr val="D9D9D9"/>
                    </a:solidFill>
                  </a:tcPr>
                </a:tc>
                <a:extLst>
                  <a:ext uri="{0D108BD9-81ED-4DB2-BD59-A6C34878D82A}">
                    <a16:rowId xmlns:a16="http://schemas.microsoft.com/office/drawing/2014/main" val="10000"/>
                  </a:ext>
                </a:extLst>
              </a:tr>
              <a:tr h="154305">
                <a:tc>
                  <a:txBody>
                    <a:bodyPr/>
                    <a:lstStyle/>
                    <a:p>
                      <a:pPr algn="ctr" fontAlgn="ctr"/>
                      <a:r>
                        <a:rPr lang="en-US" altLang="zh-CN" sz="800" b="0" i="0">
                          <a:solidFill>
                            <a:srgbClr val="000000"/>
                          </a:solidFill>
                          <a:latin typeface="Times New Roman" panose="02020503050405090304"/>
                          <a:ea typeface="Times New Roman" panose="02020503050405090304"/>
                        </a:rPr>
                        <a:t>Pre share (2010–14)</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~3.9%</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Baseline</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1"/>
                  </a:ext>
                </a:extLst>
              </a:tr>
              <a:tr h="154305">
                <a:tc>
                  <a:txBody>
                    <a:bodyPr/>
                    <a:lstStyle/>
                    <a:p>
                      <a:pPr algn="ctr" fontAlgn="ctr"/>
                      <a:r>
                        <a:rPr lang="en-US" altLang="zh-CN" sz="800" b="0" i="0">
                          <a:solidFill>
                            <a:srgbClr val="000000"/>
                          </a:solidFill>
                          <a:latin typeface="Times New Roman" panose="02020503050405090304"/>
                          <a:ea typeface="Times New Roman" panose="02020503050405090304"/>
                        </a:rPr>
                        <a:t>Post share (2015–19)</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~0.5%</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After ban</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2"/>
                  </a:ext>
                </a:extLst>
              </a:tr>
              <a:tr h="154305">
                <a:tc>
                  <a:txBody>
                    <a:bodyPr/>
                    <a:lstStyle/>
                    <a:p>
                      <a:pPr algn="ctr" fontAlgn="ctr"/>
                      <a:r>
                        <a:rPr lang="en-US" altLang="zh-CN" sz="800" b="0" i="0">
                          <a:solidFill>
                            <a:srgbClr val="000000"/>
                          </a:solidFill>
                          <a:latin typeface="Times New Roman" panose="02020503050405090304"/>
                          <a:ea typeface="Times New Roman" panose="02020503050405090304"/>
                        </a:rPr>
                        <a:t>Drop</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1" i="0">
                          <a:solidFill>
                            <a:srgbClr val="000000"/>
                          </a:solidFill>
                          <a:latin typeface="Times New Roman" panose="02020503050405090304"/>
                          <a:ea typeface="Times New Roman" panose="02020503050405090304"/>
                        </a:rPr>
                        <a:t>−87.1%</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Strong policy effect</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3"/>
                  </a:ext>
                </a:extLst>
              </a:tr>
              <a:tr h="154305">
                <a:tc>
                  <a:txBody>
                    <a:bodyPr/>
                    <a:lstStyle/>
                    <a:p>
                      <a:pPr algn="ctr" fontAlgn="ctr"/>
                      <a:r>
                        <a:rPr lang="en-US" altLang="zh-CN" sz="800" b="0" i="0">
                          <a:solidFill>
                            <a:srgbClr val="000000"/>
                          </a:solidFill>
                          <a:latin typeface="Times New Roman" panose="02020503050405090304"/>
                          <a:ea typeface="Times New Roman" panose="02020503050405090304"/>
                        </a:rPr>
                        <a:t>Chi-square</a:t>
                      </a:r>
                    </a:p>
                  </a:txBody>
                  <a:tcPr marL="13017" marR="13017" marT="13017" marB="0" anchor="ctr">
                    <a:lnL w="6350" cap="flat" cmpd="sng">
                      <a:solidFill>
                        <a:srgbClr val="000000"/>
                      </a:solidFill>
                      <a:prstDash val="solid"/>
                      <a:headEnd type="none" w="med" len="med"/>
                      <a:tailEnd type="none" w="med" len="med"/>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1" i="0">
                          <a:solidFill>
                            <a:srgbClr val="000000"/>
                          </a:solidFill>
                          <a:latin typeface="Times New Roman" panose="02020503050405090304"/>
                          <a:ea typeface="Times New Roman" panose="02020503050405090304"/>
                        </a:rPr>
                        <a:t>p &lt; 0.001</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Difference significant</a:t>
                      </a:r>
                    </a:p>
                  </a:txBody>
                  <a:tcPr marL="13017" marR="13017" marT="13017" marB="0"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4"/>
                  </a:ext>
                </a:extLst>
              </a:tr>
              <a:tr h="154305">
                <a:tc>
                  <a:txBody>
                    <a:bodyPr/>
                    <a:lstStyle/>
                    <a:p>
                      <a:pPr algn="ctr" fontAlgn="ctr"/>
                      <a:r>
                        <a:rPr lang="en-US" altLang="zh-CN" sz="800" b="0" i="0">
                          <a:solidFill>
                            <a:srgbClr val="000000"/>
                          </a:solidFill>
                          <a:latin typeface="Times New Roman" panose="02020503050405090304"/>
                          <a:ea typeface="Times New Roman" panose="02020503050405090304"/>
                        </a:rPr>
                        <a:t>Bootstrap CI</a:t>
                      </a:r>
                    </a:p>
                  </a:txBody>
                  <a:tcPr marL="13017" marR="13017" marT="13017" marB="0" anchor="ctr">
                    <a:lnL w="6350" cap="flat" cmpd="sng">
                      <a:solidFill>
                        <a:srgbClr val="000000"/>
                      </a:solidFill>
                      <a:prstDash val="solid"/>
                      <a:headEnd type="none" w="med" len="med"/>
                      <a:tailEnd type="none" w="med" len="med"/>
                    </a:lnL>
                    <a:lnR>
                      <a:noFill/>
                    </a:lnR>
                    <a:lnT w="6350" cap="flat" cmpd="sng">
                      <a:solidFill>
                        <a:srgbClr val="000000"/>
                      </a:solidFill>
                      <a:prstDash val="solid"/>
                      <a:headEnd type="none" w="med" len="med"/>
                      <a:tailEnd type="none" w="med" len="med"/>
                    </a:lnT>
                    <a:lnB>
                      <a:noFill/>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excludes 0</a:t>
                      </a:r>
                    </a:p>
                  </a:txBody>
                  <a:tcPr marL="13017" marR="13017" marT="13017" marB="0" anchor="ctr">
                    <a:lnL>
                      <a:noFill/>
                    </a:lnL>
                    <a:lnR>
                      <a:noFill/>
                    </a:lnR>
                    <a:lnT w="6350" cap="flat" cmpd="sng">
                      <a:solidFill>
                        <a:srgbClr val="000000"/>
                      </a:solidFill>
                      <a:prstDash val="solid"/>
                      <a:headEnd type="none" w="med" len="med"/>
                      <a:tailEnd type="none" w="med" len="med"/>
                    </a:lnT>
                    <a:lnB>
                      <a:noFill/>
                    </a:lnB>
                    <a:noFill/>
                  </a:tcPr>
                </a:tc>
                <a:tc>
                  <a:txBody>
                    <a:bodyPr/>
                    <a:lstStyle/>
                    <a:p>
                      <a:pPr algn="ctr" fontAlgn="ctr"/>
                      <a:r>
                        <a:rPr lang="en-US" altLang="zh-CN" sz="800" b="0" i="0">
                          <a:solidFill>
                            <a:srgbClr val="000000"/>
                          </a:solidFill>
                          <a:latin typeface="Times New Roman" panose="02020503050405090304"/>
                          <a:ea typeface="Times New Roman" panose="02020503050405090304"/>
                        </a:rPr>
                        <a:t>Robust</a:t>
                      </a:r>
                    </a:p>
                  </a:txBody>
                  <a:tcPr marL="13017" marR="13017" marT="13017" marB="0" anchor="ctr">
                    <a:lnL>
                      <a:noFill/>
                    </a:lnL>
                    <a:lnR>
                      <a:noFill/>
                    </a:lnR>
                    <a:lnT w="6350" cap="flat" cmpd="sng">
                      <a:solidFill>
                        <a:srgbClr val="000000"/>
                      </a:solidFill>
                      <a:prstDash val="solid"/>
                      <a:headEnd type="none" w="med" len="med"/>
                      <a:tailEnd type="none" w="med" len="med"/>
                    </a:lnT>
                    <a:lnB>
                      <a:noFill/>
                    </a:lnB>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2"/>
          <p:cNvSpPr/>
          <p:nvPr/>
        </p:nvSpPr>
        <p:spPr>
          <a:xfrm>
            <a:off x="0" y="145415"/>
            <a:ext cx="5760085" cy="375920"/>
          </a:xfrm>
          <a:prstGeom prst="rect">
            <a:avLst/>
          </a:prstGeom>
          <a:solidFill>
            <a:srgbClr val="003874">
              <a:alpha val="100000"/>
            </a:srgbClr>
          </a:solidFill>
          <a:ln w="0" cap="flat">
            <a:noFill/>
            <a:prstDash val="solid"/>
            <a:miter lim="0"/>
          </a:ln>
        </p:spPr>
        <p:txBody>
          <a:bodyPr vert="horz" wrap="square" lIns="0" tIns="0" rIns="0" bIns="0"/>
          <a:lstStyle/>
          <a:p>
            <a:pPr algn="l" rtl="0" eaLnBrk="0">
              <a:lnSpc>
                <a:spcPct val="148000"/>
              </a:lnSpc>
            </a:pPr>
            <a:endParaRPr sz="1000" dirty="0">
              <a:latin typeface="Times New Roman" panose="02020503050405090304"/>
              <a:ea typeface="Times New Roman" panose="02020503050405090304"/>
              <a:cs typeface="Times New Roman" panose="02020503050405090304"/>
            </a:endParaRPr>
          </a:p>
        </p:txBody>
      </p:sp>
      <p:sp>
        <p:nvSpPr>
          <p:cNvPr id="6" name="文本框 5"/>
          <p:cNvSpPr txBox="1"/>
          <p:nvPr/>
        </p:nvSpPr>
        <p:spPr>
          <a:xfrm>
            <a:off x="198755" y="198755"/>
            <a:ext cx="5363210" cy="275590"/>
          </a:xfrm>
          <a:prstGeom prst="rect">
            <a:avLst/>
          </a:prstGeom>
          <a:noFill/>
        </p:spPr>
        <p:txBody>
          <a:bodyPr wrap="square" rtlCol="0">
            <a:spAutoFit/>
          </a:bodyPr>
          <a:lstStyle/>
          <a:p>
            <a:r>
              <a:rPr lang="en-US" altLang="zh-CN" sz="1200" b="1">
                <a:solidFill>
                  <a:schemeClr val="bg1"/>
                </a:solidFill>
                <a:latin typeface="Times New Roman Bold" panose="02020503050405090304" charset="0"/>
                <a:cs typeface="Times New Roman Bold" panose="02020503050405090304" charset="0"/>
              </a:rPr>
              <a:t>Core Tasks 3: Long-Term Spatiotemporal Trends of Fire Activity (2010–2019)</a:t>
            </a:r>
          </a:p>
        </p:txBody>
      </p:sp>
      <p:grpSp>
        <p:nvGrpSpPr>
          <p:cNvPr id="15" name="group 2"/>
          <p:cNvGrpSpPr/>
          <p:nvPr/>
        </p:nvGrpSpPr>
        <p:grpSpPr>
          <a:xfrm rot="21600000">
            <a:off x="0" y="3131464"/>
            <a:ext cx="5759958" cy="108559"/>
            <a:chOff x="0" y="0"/>
            <a:chExt cx="5759958" cy="108559"/>
          </a:xfrm>
        </p:grpSpPr>
        <p:pic>
          <p:nvPicPr>
            <p:cNvPr id="16" name="picture 8"/>
            <p:cNvPicPr>
              <a:picLocks noChangeAspect="1"/>
            </p:cNvPicPr>
            <p:nvPr/>
          </p:nvPicPr>
          <p:blipFill>
            <a:blip r:embed="rId3"/>
            <a:stretch>
              <a:fillRect/>
            </a:stretch>
          </p:blipFill>
          <p:spPr>
            <a:xfrm rot="21600000">
              <a:off x="0" y="0"/>
              <a:ext cx="5759958" cy="108559"/>
            </a:xfrm>
            <a:prstGeom prst="rect">
              <a:avLst/>
            </a:prstGeom>
          </p:spPr>
        </p:pic>
        <p:sp>
          <p:nvSpPr>
            <p:cNvPr id="17" name="textbox 10"/>
            <p:cNvSpPr/>
            <p:nvPr/>
          </p:nvSpPr>
          <p:spPr>
            <a:xfrm>
              <a:off x="-12700" y="-12700"/>
              <a:ext cx="5785485" cy="133985"/>
            </a:xfrm>
            <a:prstGeom prst="rect">
              <a:avLst/>
            </a:prstGeom>
            <a:noFill/>
            <a:ln w="0" cap="flat">
              <a:noFill/>
              <a:prstDash val="solid"/>
              <a:miter lim="0"/>
            </a:ln>
          </p:spPr>
          <p:txBody>
            <a:bodyPr vert="horz" wrap="square" lIns="0" tIns="0" rIns="0" bIns="0"/>
            <a:lstStyle/>
            <a:p>
              <a:pPr algn="l" rtl="0" eaLnBrk="0">
                <a:lnSpc>
                  <a:spcPct val="168000"/>
                </a:lnSpc>
              </a:pPr>
              <a:endParaRPr sz="100" dirty="0">
                <a:latin typeface="Arial" panose="020B0604020202090204"/>
                <a:ea typeface="Arial" panose="020B0604020202090204"/>
                <a:cs typeface="Arial" panose="020B0604020202090204"/>
              </a:endParaRPr>
            </a:p>
            <a:p>
              <a:pPr marL="696595" algn="l" rtl="0" eaLnBrk="0">
                <a:lnSpc>
                  <a:spcPts val="625"/>
                </a:lnSpc>
                <a:spcBef>
                  <a:spcPts val="0"/>
                </a:spcBef>
              </a:pPr>
              <a:r>
                <a:rPr sz="500" kern="0" spc="50" dirty="0">
                  <a:solidFill>
                    <a:srgbClr val="FFFFFF">
                      <a:alpha val="100000"/>
                    </a:srgbClr>
                  </a:solidFill>
                  <a:latin typeface="Times New Roman" panose="02020503050405090304"/>
                  <a:ea typeface="Times New Roman" panose="02020503050405090304"/>
                  <a:cs typeface="Times New Roman" panose="02020503050405090304"/>
                </a:rPr>
                <a:t>HKUST(GZ)</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Investigating</a:t>
              </a:r>
              <a:r>
                <a:rPr sz="500" kern="0" spc="3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 </a:t>
              </a:r>
              <a:r>
                <a:rPr sz="500" kern="0" spc="5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Ag</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ricultural Burning</a:t>
              </a:r>
              <a:r>
                <a:rPr sz="500" kern="0" spc="-1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 </a:t>
              </a:r>
              <a:r>
                <a:rPr sz="500" kern="0" spc="40" dirty="0">
                  <a:solidFill>
                    <a:srgbClr val="003874">
                      <a:alpha val="100000"/>
                    </a:srgbClr>
                  </a:solidFill>
                  <a:latin typeface="Times New Roman" panose="02020503050405090304"/>
                  <a:ea typeface="Times New Roman" panose="02020503050405090304"/>
                  <a:cs typeface="Times New Roman" panose="02020503050405090304"/>
                  <a:hlinkClick r:id="rId4" action="ppaction://hlinksldjump"/>
                </a:rPr>
                <a:t>with Remote Sensing</a:t>
              </a:r>
              <a:r>
                <a:rPr sz="500" kern="0" spc="1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0" dirty="0">
                  <a:solidFill>
                    <a:srgbClr val="003874">
                      <a:alpha val="100000"/>
                    </a:srgbClr>
                  </a:solidFill>
                  <a:latin typeface="Times New Roman" panose="02020503050405090304"/>
                  <a:ea typeface="Times New Roman" panose="02020503050405090304"/>
                  <a:cs typeface="Times New Roman" panose="02020503050405090304"/>
                </a:rPr>
                <a:t>                                          </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November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5</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 2025</a:t>
              </a:r>
              <a:r>
                <a:rPr sz="500" kern="0" spc="10" dirty="0">
                  <a:solidFill>
                    <a:srgbClr val="FFFFFF">
                      <a:alpha val="100000"/>
                    </a:srgbClr>
                  </a:solidFill>
                  <a:latin typeface="Times New Roman" panose="02020503050405090304"/>
                  <a:ea typeface="Times New Roman" panose="02020503050405090304"/>
                  <a:cs typeface="Times New Roman" panose="02020503050405090304"/>
                </a:rPr>
                <a:t>         </a:t>
              </a:r>
              <a:r>
                <a:rPr sz="500" kern="0" spc="0" dirty="0">
                  <a:solidFill>
                    <a:srgbClr val="FFFFFF">
                      <a:alpha val="100000"/>
                    </a:srgbClr>
                  </a:solidFill>
                  <a:latin typeface="Times New Roman" panose="02020503050405090304"/>
                  <a:ea typeface="Times New Roman" panose="02020503050405090304"/>
                  <a:cs typeface="Times New Roman" panose="02020503050405090304"/>
                </a:rPr>
                <a:t>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9</a:t>
              </a:r>
              <a:r>
                <a:rPr sz="500" kern="0" spc="40" dirty="0">
                  <a:solidFill>
                    <a:srgbClr val="FFFFFF">
                      <a:alpha val="100000"/>
                    </a:srgbClr>
                  </a:solidFill>
                  <a:latin typeface="Times New Roman" panose="02020503050405090304"/>
                  <a:ea typeface="Times New Roman" panose="02020503050405090304"/>
                  <a:cs typeface="Times New Roman" panose="02020503050405090304"/>
                </a:rPr>
                <a:t> / </a:t>
              </a:r>
              <a:r>
                <a:rPr lang="en-US" sz="500" kern="0" spc="40" dirty="0">
                  <a:solidFill>
                    <a:srgbClr val="FFFFFF">
                      <a:alpha val="100000"/>
                    </a:srgbClr>
                  </a:solidFill>
                  <a:latin typeface="Times New Roman" panose="02020503050405090304"/>
                  <a:ea typeface="Times New Roman" panose="02020503050405090304"/>
                  <a:cs typeface="Times New Roman" panose="02020503050405090304"/>
                </a:rPr>
                <a:t>17</a:t>
              </a:r>
              <a:endParaRPr sz="500" dirty="0">
                <a:latin typeface="Times New Roman" panose="02020503050405090304"/>
                <a:ea typeface="Times New Roman" panose="02020503050405090304"/>
                <a:cs typeface="Times New Roman" panose="02020503050405090304"/>
              </a:endParaRPr>
            </a:p>
          </p:txBody>
        </p:sp>
      </p:grpSp>
      <p:sp>
        <p:nvSpPr>
          <p:cNvPr id="2" name="文本框 1"/>
          <p:cNvSpPr txBox="1"/>
          <p:nvPr/>
        </p:nvSpPr>
        <p:spPr>
          <a:xfrm>
            <a:off x="2771140" y="1249045"/>
            <a:ext cx="3001645" cy="1106805"/>
          </a:xfrm>
          <a:prstGeom prst="rect">
            <a:avLst/>
          </a:prstGeom>
          <a:noFill/>
        </p:spPr>
        <p:txBody>
          <a:bodyPr wrap="square" rtlCol="0" anchor="t">
            <a:spAutoFit/>
          </a:bodyPr>
          <a:lstStyle/>
          <a:p>
            <a:pPr marL="171450" indent="-171450">
              <a:lnSpc>
                <a:spcPct val="150000"/>
              </a:lnSpc>
              <a:buFont typeface="Arial" panose="020B0604020202090204" pitchFamily="34" charset="0"/>
              <a:buChar char="•"/>
            </a:pPr>
            <a:r>
              <a:rPr lang="en-US" altLang="zh-CN" sz="1100">
                <a:latin typeface="Times New Roman Regular" panose="02020503050405090304" charset="0"/>
                <a:cs typeface="Times New Roman Regular" panose="02020503050405090304" charset="0"/>
              </a:rPr>
              <a:t>Most counties show declines (56 significant </a:t>
            </a:r>
            <a:r>
              <a:rPr lang="en-US" altLang="en-US" sz="1100">
                <a:latin typeface="Times New Roman Regular" panose="02020503050405090304" charset="0"/>
                <a:cs typeface="Times New Roman Regular" panose="02020503050405090304" charset="0"/>
              </a:rPr>
              <a:t>↓</a:t>
            </a:r>
            <a:r>
              <a:rPr lang="en-US" altLang="zh-CN" sz="1100">
                <a:latin typeface="Times New Roman Regular" panose="02020503050405090304" charset="0"/>
                <a:cs typeface="Times New Roman Regular" panose="02020503050405090304" charset="0"/>
              </a:rPr>
              <a:t>, 0 significant </a:t>
            </a:r>
            <a:r>
              <a:rPr lang="en-US" altLang="en-US" sz="1100">
                <a:latin typeface="Times New Roman Regular" panose="02020503050405090304" charset="0"/>
                <a:cs typeface="Times New Roman Regular" panose="02020503050405090304" charset="0"/>
              </a:rPr>
              <a:t>↑</a:t>
            </a:r>
            <a:r>
              <a:rPr lang="en-US" altLang="zh-CN" sz="1100">
                <a:latin typeface="Times New Roman Regular" panose="02020503050405090304" charset="0"/>
                <a:cs typeface="Times New Roman Regular" panose="02020503050405090304" charset="0"/>
              </a:rPr>
              <a:t>)</a:t>
            </a:r>
          </a:p>
          <a:p>
            <a:pPr marL="171450" indent="-171450">
              <a:lnSpc>
                <a:spcPct val="150000"/>
              </a:lnSpc>
              <a:buFont typeface="Arial" panose="020B0604020202090204" pitchFamily="34" charset="0"/>
              <a:buChar char="•"/>
            </a:pPr>
            <a:r>
              <a:rPr lang="en-US" altLang="zh-CN" sz="1100">
                <a:latin typeface="Times New Roman Regular" panose="02020503050405090304" charset="0"/>
                <a:cs typeface="Times New Roman Regular" panose="02020503050405090304" charset="0"/>
              </a:rPr>
              <a:t>Stronger improvements in southern grain belt</a:t>
            </a:r>
          </a:p>
          <a:p>
            <a:pPr marL="171450" indent="-171450">
              <a:lnSpc>
                <a:spcPct val="150000"/>
              </a:lnSpc>
              <a:buFont typeface="Arial" panose="020B0604020202090204" pitchFamily="34" charset="0"/>
              <a:buChar char="•"/>
            </a:pPr>
            <a:r>
              <a:rPr lang="en-US" altLang="zh-CN" sz="1100">
                <a:latin typeface="Times New Roman Regular" panose="02020503050405090304" charset="0"/>
                <a:cs typeface="Times New Roman Regular" panose="02020503050405090304" charset="0"/>
              </a:rPr>
              <a:t>Policy impact spatially consistent</a:t>
            </a:r>
          </a:p>
        </p:txBody>
      </p:sp>
      <p:pic>
        <p:nvPicPr>
          <p:cNvPr id="3" name="图片 2" descr="f2a22e691365460789ae79d7157034ad"/>
          <p:cNvPicPr>
            <a:picLocks noChangeAspect="1"/>
          </p:cNvPicPr>
          <p:nvPr/>
        </p:nvPicPr>
        <p:blipFill>
          <a:blip r:embed="rId5"/>
          <a:stretch>
            <a:fillRect/>
          </a:stretch>
        </p:blipFill>
        <p:spPr>
          <a:xfrm>
            <a:off x="-12700" y="548005"/>
            <a:ext cx="2783205" cy="258445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254*135"/>
  <p:tag name="TABLE_ENDDRAG_RECT" val="189*70*254*135"/>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427*86"/>
  <p:tag name="TABLE_ENDDRAG_RECT" val="11*48*427*86"/>
</p:tagLst>
</file>

<file path=ppt/tags/tag3.xml><?xml version="1.0" encoding="utf-8"?>
<p:tagLst xmlns:a="http://schemas.openxmlformats.org/drawingml/2006/main" xmlns:r="http://schemas.openxmlformats.org/officeDocument/2006/relationships" xmlns:p="http://schemas.openxmlformats.org/presentationml/2006/main">
  <p:tag name="TABLE_ENDDRAG_ORIGIN_RECT" val="267*67"/>
  <p:tag name="TABLE_ENDDRAG_RECT" val="170*58*267*67"/>
</p:tagLst>
</file>

<file path=ppt/tags/tag4.xml><?xml version="1.0" encoding="utf-8"?>
<p:tagLst xmlns:a="http://schemas.openxmlformats.org/drawingml/2006/main" xmlns:r="http://schemas.openxmlformats.org/officeDocument/2006/relationships" xmlns:p="http://schemas.openxmlformats.org/presentationml/2006/main">
  <p:tag name="TABLE_ENDDRAG_ORIGIN_RECT" val="408*62"/>
  <p:tag name="TABLE_ENDDRAG_RECT" val="22*48*408*62"/>
</p:tagLst>
</file>

<file path=ppt/tags/tag5.xml><?xml version="1.0" encoding="utf-8"?>
<p:tagLst xmlns:a="http://schemas.openxmlformats.org/drawingml/2006/main" xmlns:r="http://schemas.openxmlformats.org/officeDocument/2006/relationships" xmlns:p="http://schemas.openxmlformats.org/presentationml/2006/main">
  <p:tag name="TABLE_ENDDRAG_ORIGIN_RECT" val="209*75"/>
  <p:tag name="TABLE_ENDDRAG_RECT" val="23*151*209*75"/>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satMod val="110000"/>
                <a:lumMod val="105000"/>
                <a:tint val="67000"/>
              </a:schemeClr>
            </a:gs>
            <a:gs pos="50000">
              <a:schemeClr val="phClr">
                <a:lumMod val="105000"/>
                <a:satMod val="103000"/>
                <a:tint val="73000"/>
              </a:schemeClr>
            </a:gs>
            <a:gs pos="100000">
              <a:schemeClr val="phClr">
                <a:satMod val="105000"/>
                <a:lumMod val="109000"/>
                <a:tint val="81000"/>
              </a:schemeClr>
            </a:gs>
          </a:gsLst>
          <a:lin ang="5400000" scaled="0"/>
        </a:gradFill>
        <a:gradFill rotWithShape="1">
          <a:gsLst>
            <a:gs pos="0">
              <a:schemeClr val="phClr">
                <a:satMod val="103000"/>
                <a:lumMod val="102000"/>
                <a:shade val="94000"/>
              </a:schemeClr>
            </a:gs>
            <a:gs pos="50000">
              <a:schemeClr val="phClr">
                <a:lumMod val="110000"/>
                <a:satMod val="100000"/>
                <a:tint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TotalTime>
  <Words>3552</Words>
  <Application>Microsoft Office PowerPoint</Application>
  <PresentationFormat>自定义</PresentationFormat>
  <Paragraphs>400</Paragraphs>
  <Slides>17</Slides>
  <Notes>15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17</vt:i4>
      </vt:variant>
    </vt:vector>
  </HeadingPairs>
  <TitlesOfParts>
    <vt:vector size="24" baseType="lpstr">
      <vt:lpstr>Times New Roman Regular</vt:lpstr>
      <vt:lpstr>Arial</vt:lpstr>
      <vt:lpstr>Calibri</vt:lpstr>
      <vt:lpstr>Times New Roman</vt:lpstr>
      <vt:lpstr>Times New Roman Bold</vt:lpstr>
      <vt:lpstr>Times New Roman Italic</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Investigating Agricultural Burning with Remote Sensing - Mini Group Project I - CNGF5020</dc:title>
  <dc:creator>Your Name</dc:creator>
  <cp:lastModifiedBy>徐圣添 Shengtian XU</cp:lastModifiedBy>
  <cp:revision>20</cp:revision>
  <dcterms:created xsi:type="dcterms:W3CDTF">2025-11-05T04:55:01Z</dcterms:created>
  <dcterms:modified xsi:type="dcterms:W3CDTF">2025-11-07T05:57:21Z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O">
    <vt:lpwstr>wqlLaW5nc29mdCBQREYgdG8gV1BTIDExNQ</vt:lpwstr>
  </property>
  <property fmtid="{D5CDD505-2E9C-101B-9397-08002B2CF9AE}" pid="3" name="Created">
    <vt:filetime>2025-11-05T03:33:30Z</vt:filetime>
  </property>
  <property fmtid="{D5CDD505-2E9C-101B-9397-08002B2CF9AE}" pid="4" name="ICV">
    <vt:lpwstr>11472745DE9B56CAA5D80A6983262250_43</vt:lpwstr>
  </property>
  <property fmtid="{D5CDD505-2E9C-101B-9397-08002B2CF9AE}" pid="5" name="KSOProductBuildVer">
    <vt:lpwstr>2052-12.1.23141.23141</vt:lpwstr>
  </property>
</Properties>
</file>